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9144000" cy="6858000"/>
  <p:embeddedFontLst>
    <p:embeddedFont>
      <p:font typeface="Raleway" panose="020B0604020202020204" charset="0"/>
      <p:regular r:id="rId29"/>
      <p:bold r:id="rId30"/>
      <p:italic r:id="rId31"/>
      <p:boldItalic r:id="rId32"/>
    </p:embeddedFont>
    <p:embeddedFont>
      <p:font typeface="Source Sans Pro" panose="020B060402020202020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A2ADC8-4D83-4CAD-872C-F588D9DCE3A2}">
  <a:tblStyle styleId="{E2A2ADC8-4D83-4CAD-872C-F588D9DCE3A2}"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15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962399" cy="342899"/>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5180012" y="0"/>
            <a:ext cx="3962399" cy="342899"/>
          </a:xfrm>
          <a:prstGeom prst="rect">
            <a:avLst/>
          </a:prstGeom>
          <a:noFill/>
          <a:ln>
            <a:noFill/>
          </a:ln>
        </p:spPr>
        <p:txBody>
          <a:bodyPr lIns="91425" tIns="91425" rIns="91425" bIns="91425" anchor="t" anchorCtr="0"/>
          <a:lstStyle>
            <a:lvl1pPr marL="0" marR="0" lvl="0" indent="0" algn="r"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2857500" y="514350"/>
            <a:ext cx="3429000" cy="257174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914400" y="3257550"/>
            <a:ext cx="7315200" cy="3086099"/>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6513512"/>
            <a:ext cx="3962399" cy="342899"/>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5180012" y="6513512"/>
            <a:ext cx="3962399" cy="342899"/>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4762709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a:spcBef>
                <a:spcPts val="0"/>
              </a:spcBef>
              <a:buNone/>
            </a:pPr>
            <a:endParaRPr/>
          </a:p>
        </p:txBody>
      </p:sp>
      <p:sp>
        <p:nvSpPr>
          <p:cNvPr id="69" name="Shape 69"/>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a:t>
            </a:fld>
            <a:endParaRPr lang="en-US"/>
          </a:p>
        </p:txBody>
      </p:sp>
    </p:spTree>
    <p:extLst>
      <p:ext uri="{BB962C8B-B14F-4D97-AF65-F5344CB8AC3E}">
        <p14:creationId xmlns:p14="http://schemas.microsoft.com/office/powerpoint/2010/main" val="3934957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a:spcBef>
                <a:spcPts val="0"/>
              </a:spcBef>
              <a:buNone/>
            </a:pPr>
            <a:endParaRPr/>
          </a:p>
        </p:txBody>
      </p:sp>
      <p:sp>
        <p:nvSpPr>
          <p:cNvPr id="76" name="Shape 76"/>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a:t>
            </a:fld>
            <a:endParaRPr lang="en-US"/>
          </a:p>
        </p:txBody>
      </p:sp>
    </p:spTree>
    <p:extLst>
      <p:ext uri="{BB962C8B-B14F-4D97-AF65-F5344CB8AC3E}">
        <p14:creationId xmlns:p14="http://schemas.microsoft.com/office/powerpoint/2010/main" val="1605048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2" name="Shape 82"/>
          <p:cNvSpPr txBox="1">
            <a:spLocks noGrp="1"/>
          </p:cNvSpPr>
          <p:nvPr>
            <p:ph type="body" idx="1"/>
          </p:nvPr>
        </p:nvSpPr>
        <p:spPr>
          <a:xfrm>
            <a:off x="914400" y="3257550"/>
            <a:ext cx="7315200" cy="30860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lt1"/>
              </a:solidFill>
              <a:latin typeface="Calibri"/>
              <a:ea typeface="Calibri"/>
              <a:cs typeface="Calibri"/>
              <a:sym typeface="Calibri"/>
            </a:endParaRPr>
          </a:p>
        </p:txBody>
      </p:sp>
      <p:sp>
        <p:nvSpPr>
          <p:cNvPr id="83" name="Shape 83"/>
          <p:cNvSpPr txBox="1">
            <a:spLocks noGrp="1"/>
          </p:cNvSpPr>
          <p:nvPr>
            <p:ph type="sldNum" idx="12"/>
          </p:nvPr>
        </p:nvSpPr>
        <p:spPr>
          <a:xfrm>
            <a:off x="5180012" y="6513512"/>
            <a:ext cx="3962399" cy="342899"/>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lt1"/>
                </a:solidFill>
                <a:latin typeface="Arial"/>
                <a:ea typeface="Arial"/>
                <a:cs typeface="Arial"/>
                <a:sym typeface="Arial"/>
              </a:rPr>
              <a:t>3</a:t>
            </a:fld>
            <a:endParaRPr lang="en-US" sz="12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420751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4" name="Shape 94"/>
          <p:cNvSpPr txBox="1">
            <a:spLocks noGrp="1"/>
          </p:cNvSpPr>
          <p:nvPr>
            <p:ph type="body" idx="1"/>
          </p:nvPr>
        </p:nvSpPr>
        <p:spPr>
          <a:xfrm>
            <a:off x="914400" y="3257550"/>
            <a:ext cx="7315200" cy="30861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lt1"/>
              </a:solidFill>
              <a:latin typeface="Calibri"/>
              <a:ea typeface="Calibri"/>
              <a:cs typeface="Calibri"/>
              <a:sym typeface="Calibri"/>
            </a:endParaRPr>
          </a:p>
        </p:txBody>
      </p:sp>
      <p:sp>
        <p:nvSpPr>
          <p:cNvPr id="95" name="Shape 95"/>
          <p:cNvSpPr txBox="1">
            <a:spLocks noGrp="1"/>
          </p:cNvSpPr>
          <p:nvPr>
            <p:ph type="sldNum" idx="12"/>
          </p:nvPr>
        </p:nvSpPr>
        <p:spPr>
          <a:xfrm>
            <a:off x="5180012" y="6513512"/>
            <a:ext cx="3962400" cy="3429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lt1"/>
                </a:solidFill>
                <a:latin typeface="Arial"/>
                <a:ea typeface="Arial"/>
                <a:cs typeface="Arial"/>
                <a:sym typeface="Arial"/>
              </a:rPr>
              <a:t>4</a:t>
            </a:fld>
            <a:endParaRPr lang="en-US" sz="12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011807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a:spcBef>
                <a:spcPts val="0"/>
              </a:spcBef>
              <a:buNone/>
            </a:pPr>
            <a:endParaRPr/>
          </a:p>
        </p:txBody>
      </p:sp>
      <p:sp>
        <p:nvSpPr>
          <p:cNvPr id="106" name="Shape 106"/>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a:t>
            </a:fld>
            <a:endParaRPr lang="en-US"/>
          </a:p>
        </p:txBody>
      </p:sp>
    </p:spTree>
    <p:extLst>
      <p:ext uri="{BB962C8B-B14F-4D97-AF65-F5344CB8AC3E}">
        <p14:creationId xmlns:p14="http://schemas.microsoft.com/office/powerpoint/2010/main" val="3798776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a:spcBef>
                <a:spcPts val="0"/>
              </a:spcBef>
              <a:buNone/>
            </a:pPr>
            <a:endParaRPr/>
          </a:p>
        </p:txBody>
      </p:sp>
      <p:sp>
        <p:nvSpPr>
          <p:cNvPr id="113" name="Shape 11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6</a:t>
            </a:fld>
            <a:endParaRPr lang="en-US"/>
          </a:p>
        </p:txBody>
      </p:sp>
    </p:spTree>
    <p:extLst>
      <p:ext uri="{BB962C8B-B14F-4D97-AF65-F5344CB8AC3E}">
        <p14:creationId xmlns:p14="http://schemas.microsoft.com/office/powerpoint/2010/main" val="1173231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23" name="Shape 12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7</a:t>
            </a:fld>
            <a:endParaRPr lang="en-US"/>
          </a:p>
        </p:txBody>
      </p:sp>
    </p:spTree>
    <p:extLst>
      <p:ext uri="{BB962C8B-B14F-4D97-AF65-F5344CB8AC3E}">
        <p14:creationId xmlns:p14="http://schemas.microsoft.com/office/powerpoint/2010/main" val="4071312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33" name="Shape 13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8</a:t>
            </a:fld>
            <a:endParaRPr lang="en-US"/>
          </a:p>
        </p:txBody>
      </p:sp>
    </p:spTree>
    <p:extLst>
      <p:ext uri="{BB962C8B-B14F-4D97-AF65-F5344CB8AC3E}">
        <p14:creationId xmlns:p14="http://schemas.microsoft.com/office/powerpoint/2010/main" val="1121546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43" name="Shape 14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9</a:t>
            </a:fld>
            <a:endParaRPr lang="en-US"/>
          </a:p>
        </p:txBody>
      </p:sp>
    </p:spTree>
    <p:extLst>
      <p:ext uri="{BB962C8B-B14F-4D97-AF65-F5344CB8AC3E}">
        <p14:creationId xmlns:p14="http://schemas.microsoft.com/office/powerpoint/2010/main" val="193021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53" name="Shape 15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10</a:t>
            </a:fld>
            <a:endParaRPr lang="en-US"/>
          </a:p>
        </p:txBody>
      </p:sp>
    </p:spTree>
    <p:extLst>
      <p:ext uri="{BB962C8B-B14F-4D97-AF65-F5344CB8AC3E}">
        <p14:creationId xmlns:p14="http://schemas.microsoft.com/office/powerpoint/2010/main" val="107056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2" name="Shape 16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63" name="Shape 16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11</a:t>
            </a:fld>
            <a:endParaRPr lang="en-US"/>
          </a:p>
        </p:txBody>
      </p:sp>
    </p:spTree>
    <p:extLst>
      <p:ext uri="{BB962C8B-B14F-4D97-AF65-F5344CB8AC3E}">
        <p14:creationId xmlns:p14="http://schemas.microsoft.com/office/powerpoint/2010/main" val="448877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2" name="Shape 17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73" name="Shape 17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12</a:t>
            </a:fld>
            <a:endParaRPr lang="en-US"/>
          </a:p>
        </p:txBody>
      </p:sp>
    </p:spTree>
    <p:extLst>
      <p:ext uri="{BB962C8B-B14F-4D97-AF65-F5344CB8AC3E}">
        <p14:creationId xmlns:p14="http://schemas.microsoft.com/office/powerpoint/2010/main" val="2633416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83" name="Shape 18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13</a:t>
            </a:fld>
            <a:endParaRPr lang="en-US"/>
          </a:p>
        </p:txBody>
      </p:sp>
    </p:spTree>
    <p:extLst>
      <p:ext uri="{BB962C8B-B14F-4D97-AF65-F5344CB8AC3E}">
        <p14:creationId xmlns:p14="http://schemas.microsoft.com/office/powerpoint/2010/main" val="3272546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93" name="Shape 19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14</a:t>
            </a:fld>
            <a:endParaRPr lang="en-US"/>
          </a:p>
        </p:txBody>
      </p:sp>
    </p:spTree>
    <p:extLst>
      <p:ext uri="{BB962C8B-B14F-4D97-AF65-F5344CB8AC3E}">
        <p14:creationId xmlns:p14="http://schemas.microsoft.com/office/powerpoint/2010/main" val="731002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2" name="Shape 20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03" name="Shape 20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15</a:t>
            </a:fld>
            <a:endParaRPr lang="en-US"/>
          </a:p>
        </p:txBody>
      </p:sp>
    </p:spTree>
    <p:extLst>
      <p:ext uri="{BB962C8B-B14F-4D97-AF65-F5344CB8AC3E}">
        <p14:creationId xmlns:p14="http://schemas.microsoft.com/office/powerpoint/2010/main" val="4109524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2" name="Shape 21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13" name="Shape 21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16</a:t>
            </a:fld>
            <a:endParaRPr lang="en-US"/>
          </a:p>
        </p:txBody>
      </p:sp>
    </p:spTree>
    <p:extLst>
      <p:ext uri="{BB962C8B-B14F-4D97-AF65-F5344CB8AC3E}">
        <p14:creationId xmlns:p14="http://schemas.microsoft.com/office/powerpoint/2010/main" val="129721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2" name="Shape 222"/>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23" name="Shape 223"/>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17</a:t>
            </a:fld>
            <a:endParaRPr lang="en-US"/>
          </a:p>
        </p:txBody>
      </p:sp>
    </p:spTree>
    <p:extLst>
      <p:ext uri="{BB962C8B-B14F-4D97-AF65-F5344CB8AC3E}">
        <p14:creationId xmlns:p14="http://schemas.microsoft.com/office/powerpoint/2010/main" val="1723956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3" name="Shape 23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34" name="Shape 23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18</a:t>
            </a:fld>
            <a:endParaRPr lang="en-US"/>
          </a:p>
        </p:txBody>
      </p:sp>
    </p:spTree>
    <p:extLst>
      <p:ext uri="{BB962C8B-B14F-4D97-AF65-F5344CB8AC3E}">
        <p14:creationId xmlns:p14="http://schemas.microsoft.com/office/powerpoint/2010/main" val="1536116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3" name="Shape 24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44" name="Shape 24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19</a:t>
            </a:fld>
            <a:endParaRPr lang="en-US"/>
          </a:p>
        </p:txBody>
      </p:sp>
    </p:spTree>
    <p:extLst>
      <p:ext uri="{BB962C8B-B14F-4D97-AF65-F5344CB8AC3E}">
        <p14:creationId xmlns:p14="http://schemas.microsoft.com/office/powerpoint/2010/main" val="2810254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3" name="Shape 25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54" name="Shape 25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20</a:t>
            </a:fld>
            <a:endParaRPr lang="en-US"/>
          </a:p>
        </p:txBody>
      </p:sp>
    </p:spTree>
    <p:extLst>
      <p:ext uri="{BB962C8B-B14F-4D97-AF65-F5344CB8AC3E}">
        <p14:creationId xmlns:p14="http://schemas.microsoft.com/office/powerpoint/2010/main" val="3094279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Shape 26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3" name="Shape 26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64" name="Shape 26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21</a:t>
            </a:fld>
            <a:endParaRPr lang="en-US"/>
          </a:p>
        </p:txBody>
      </p:sp>
    </p:spTree>
    <p:extLst>
      <p:ext uri="{BB962C8B-B14F-4D97-AF65-F5344CB8AC3E}">
        <p14:creationId xmlns:p14="http://schemas.microsoft.com/office/powerpoint/2010/main" val="2509968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3" name="Shape 27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74" name="Shape 27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22</a:t>
            </a:fld>
            <a:endParaRPr lang="en-US"/>
          </a:p>
        </p:txBody>
      </p:sp>
    </p:spTree>
    <p:extLst>
      <p:ext uri="{BB962C8B-B14F-4D97-AF65-F5344CB8AC3E}">
        <p14:creationId xmlns:p14="http://schemas.microsoft.com/office/powerpoint/2010/main" val="331119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Shape 28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3" name="Shape 28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84" name="Shape 28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23</a:t>
            </a:fld>
            <a:endParaRPr lang="en-US"/>
          </a:p>
        </p:txBody>
      </p:sp>
    </p:spTree>
    <p:extLst>
      <p:ext uri="{BB962C8B-B14F-4D97-AF65-F5344CB8AC3E}">
        <p14:creationId xmlns:p14="http://schemas.microsoft.com/office/powerpoint/2010/main" val="4294887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294" name="Shape 29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24</a:t>
            </a:fld>
            <a:endParaRPr lang="en-US"/>
          </a:p>
        </p:txBody>
      </p:sp>
    </p:spTree>
    <p:extLst>
      <p:ext uri="{BB962C8B-B14F-4D97-AF65-F5344CB8AC3E}">
        <p14:creationId xmlns:p14="http://schemas.microsoft.com/office/powerpoint/2010/main" val="2119681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3" name="Shape 30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304" name="Shape 30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25</a:t>
            </a:fld>
            <a:endParaRPr lang="en-US"/>
          </a:p>
        </p:txBody>
      </p:sp>
    </p:spTree>
    <p:extLst>
      <p:ext uri="{BB962C8B-B14F-4D97-AF65-F5344CB8AC3E}">
        <p14:creationId xmlns:p14="http://schemas.microsoft.com/office/powerpoint/2010/main" val="21493180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3" name="Shape 31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314" name="Shape 31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26</a:t>
            </a:fld>
            <a:endParaRPr lang="en-US"/>
          </a:p>
        </p:txBody>
      </p:sp>
    </p:spTree>
    <p:extLst>
      <p:ext uri="{BB962C8B-B14F-4D97-AF65-F5344CB8AC3E}">
        <p14:creationId xmlns:p14="http://schemas.microsoft.com/office/powerpoint/2010/main" val="1126707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p:nvPr/>
        </p:nvSpPr>
        <p:spPr>
          <a:xfrm>
            <a:off x="80700" y="3534800"/>
            <a:ext cx="8982600" cy="32157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7" name="Shape 17"/>
          <p:cNvSpPr txBox="1">
            <a:spLocks noGrp="1"/>
          </p:cNvSpPr>
          <p:nvPr>
            <p:ph type="ctrTitle"/>
          </p:nvPr>
        </p:nvSpPr>
        <p:spPr>
          <a:xfrm>
            <a:off x="485875" y="352633"/>
            <a:ext cx="8183700" cy="1964700"/>
          </a:xfrm>
          <a:prstGeom prst="rect">
            <a:avLst/>
          </a:prstGeom>
        </p:spPr>
        <p:txBody>
          <a:bodyPr lIns="91425" tIns="91425" rIns="91425" bIns="91425" anchor="b" anchorCtr="0"/>
          <a:lstStyle>
            <a:lvl1pPr lvl="0">
              <a:spcBef>
                <a:spcPts val="0"/>
              </a:spcBef>
              <a:buSzPct val="100000"/>
              <a:defRPr sz="4200"/>
            </a:lvl1pPr>
            <a:lvl2pPr lvl="1">
              <a:spcBef>
                <a:spcPts val="0"/>
              </a:spcBef>
              <a:buSzPct val="100000"/>
              <a:defRPr sz="4200"/>
            </a:lvl2pPr>
            <a:lvl3pPr lvl="2">
              <a:spcBef>
                <a:spcPts val="0"/>
              </a:spcBef>
              <a:buSzPct val="100000"/>
              <a:defRPr sz="4200"/>
            </a:lvl3pPr>
            <a:lvl4pPr lvl="3">
              <a:spcBef>
                <a:spcPts val="0"/>
              </a:spcBef>
              <a:buSzPct val="100000"/>
              <a:defRPr sz="4200"/>
            </a:lvl4pPr>
            <a:lvl5pPr lvl="4">
              <a:spcBef>
                <a:spcPts val="0"/>
              </a:spcBef>
              <a:buSzPct val="100000"/>
              <a:defRPr sz="4200"/>
            </a:lvl5pPr>
            <a:lvl6pPr lvl="5">
              <a:spcBef>
                <a:spcPts val="0"/>
              </a:spcBef>
              <a:buSzPct val="100000"/>
              <a:defRPr sz="4200"/>
            </a:lvl6pPr>
            <a:lvl7pPr lvl="6">
              <a:spcBef>
                <a:spcPts val="0"/>
              </a:spcBef>
              <a:buSzPct val="100000"/>
              <a:defRPr sz="4200"/>
            </a:lvl7pPr>
            <a:lvl8pPr lvl="7">
              <a:spcBef>
                <a:spcPts val="0"/>
              </a:spcBef>
              <a:buSzPct val="100000"/>
              <a:defRPr sz="4200"/>
            </a:lvl8pPr>
            <a:lvl9pPr lvl="8">
              <a:spcBef>
                <a:spcPts val="0"/>
              </a:spcBef>
              <a:buSzPct val="100000"/>
              <a:defRPr sz="4200"/>
            </a:lvl9pPr>
          </a:lstStyle>
          <a:p>
            <a:endParaRPr/>
          </a:p>
        </p:txBody>
      </p:sp>
      <p:sp>
        <p:nvSpPr>
          <p:cNvPr id="18" name="Shape 18"/>
          <p:cNvSpPr txBox="1">
            <a:spLocks noGrp="1"/>
          </p:cNvSpPr>
          <p:nvPr>
            <p:ph type="subTitle" idx="1"/>
          </p:nvPr>
        </p:nvSpPr>
        <p:spPr>
          <a:xfrm>
            <a:off x="485875" y="2317433"/>
            <a:ext cx="8183700" cy="1148100"/>
          </a:xfrm>
          <a:prstGeom prst="rect">
            <a:avLst/>
          </a:prstGeom>
        </p:spPr>
        <p:txBody>
          <a:bodyPr lIns="91425" tIns="91425" rIns="91425" bIns="91425" anchor="t" anchorCtr="0"/>
          <a:lstStyle>
            <a:lvl1pPr lvl="0">
              <a:lnSpc>
                <a:spcPct val="100000"/>
              </a:lnSpc>
              <a:spcBef>
                <a:spcPts val="0"/>
              </a:spcBef>
              <a:spcAft>
                <a:spcPts val="0"/>
              </a:spcAft>
              <a:buSzPct val="100000"/>
              <a:buNone/>
              <a:defRPr sz="2400"/>
            </a:lvl1pPr>
            <a:lvl2pPr lvl="1">
              <a:lnSpc>
                <a:spcPct val="100000"/>
              </a:lnSpc>
              <a:spcBef>
                <a:spcPts val="0"/>
              </a:spcBef>
              <a:spcAft>
                <a:spcPts val="0"/>
              </a:spcAft>
              <a:buSzPct val="100000"/>
              <a:buNone/>
              <a:defRPr sz="2400"/>
            </a:lvl2pPr>
            <a:lvl3pPr lvl="2">
              <a:lnSpc>
                <a:spcPct val="100000"/>
              </a:lnSpc>
              <a:spcBef>
                <a:spcPts val="0"/>
              </a:spcBef>
              <a:spcAft>
                <a:spcPts val="0"/>
              </a:spcAft>
              <a:buSzPct val="100000"/>
              <a:buNone/>
              <a:defRPr sz="2400"/>
            </a:lvl3pPr>
            <a:lvl4pPr lvl="3">
              <a:lnSpc>
                <a:spcPct val="100000"/>
              </a:lnSpc>
              <a:spcBef>
                <a:spcPts val="0"/>
              </a:spcBef>
              <a:spcAft>
                <a:spcPts val="0"/>
              </a:spcAft>
              <a:buSzPct val="100000"/>
              <a:buNone/>
              <a:defRPr sz="2400"/>
            </a:lvl4pPr>
            <a:lvl5pPr lvl="4">
              <a:lnSpc>
                <a:spcPct val="100000"/>
              </a:lnSpc>
              <a:spcBef>
                <a:spcPts val="0"/>
              </a:spcBef>
              <a:spcAft>
                <a:spcPts val="0"/>
              </a:spcAft>
              <a:buSzPct val="100000"/>
              <a:buNone/>
              <a:defRPr sz="2400"/>
            </a:lvl5pPr>
            <a:lvl6pPr lvl="5">
              <a:lnSpc>
                <a:spcPct val="100000"/>
              </a:lnSpc>
              <a:spcBef>
                <a:spcPts val="0"/>
              </a:spcBef>
              <a:spcAft>
                <a:spcPts val="0"/>
              </a:spcAft>
              <a:buSzPct val="100000"/>
              <a:buNone/>
              <a:defRPr sz="2400"/>
            </a:lvl6pPr>
            <a:lvl7pPr lvl="6">
              <a:lnSpc>
                <a:spcPct val="100000"/>
              </a:lnSpc>
              <a:spcBef>
                <a:spcPts val="0"/>
              </a:spcBef>
              <a:spcAft>
                <a:spcPts val="0"/>
              </a:spcAft>
              <a:buSzPct val="100000"/>
              <a:buNone/>
              <a:defRPr sz="2400"/>
            </a:lvl7pPr>
            <a:lvl8pPr lvl="7">
              <a:lnSpc>
                <a:spcPct val="100000"/>
              </a:lnSpc>
              <a:spcBef>
                <a:spcPts val="0"/>
              </a:spcBef>
              <a:spcAft>
                <a:spcPts val="0"/>
              </a:spcAft>
              <a:buSzPct val="100000"/>
              <a:buNone/>
              <a:defRPr sz="2400"/>
            </a:lvl8pPr>
            <a:lvl9pPr lvl="8">
              <a:lnSpc>
                <a:spcPct val="100000"/>
              </a:lnSpc>
              <a:spcBef>
                <a:spcPts val="0"/>
              </a:spcBef>
              <a:spcAft>
                <a:spcPts val="0"/>
              </a:spcAft>
              <a:buSzPct val="100000"/>
              <a:buNone/>
              <a:defRPr sz="2400"/>
            </a:lvl9pPr>
          </a:lstStyle>
          <a:p>
            <a:endParaRPr/>
          </a:p>
        </p:txBody>
      </p:sp>
      <p:sp>
        <p:nvSpPr>
          <p:cNvPr id="19" name="Shape 19"/>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0"/>
        <p:cNvGrpSpPr/>
        <p:nvPr/>
      </p:nvGrpSpPr>
      <p:grpSpPr>
        <a:xfrm>
          <a:off x="0" y="0"/>
          <a:ext cx="0" cy="0"/>
          <a:chOff x="0" y="0"/>
          <a:chExt cx="0" cy="0"/>
        </a:xfrm>
      </p:grpSpPr>
      <p:sp>
        <p:nvSpPr>
          <p:cNvPr id="21" name="Shape 21"/>
          <p:cNvSpPr/>
          <p:nvPr/>
        </p:nvSpPr>
        <p:spPr>
          <a:xfrm>
            <a:off x="80700" y="3534800"/>
            <a:ext cx="8982600" cy="32157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22" name="Shape 22"/>
          <p:cNvSpPr txBox="1">
            <a:spLocks noGrp="1"/>
          </p:cNvSpPr>
          <p:nvPr>
            <p:ph type="title"/>
          </p:nvPr>
        </p:nvSpPr>
        <p:spPr>
          <a:xfrm>
            <a:off x="485875" y="2286000"/>
            <a:ext cx="8183700" cy="1047600"/>
          </a:xfrm>
          <a:prstGeom prst="rect">
            <a:avLst/>
          </a:prstGeom>
        </p:spPr>
        <p:txBody>
          <a:bodyPr lIns="91425" tIns="91425" rIns="91425" bIns="91425" anchor="b" anchorCtr="0"/>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a:p>
        </p:txBody>
      </p:sp>
      <p:sp>
        <p:nvSpPr>
          <p:cNvPr id="23" name="Shape 23"/>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593366"/>
            <a:ext cx="8520600" cy="831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311700" y="1536633"/>
            <a:ext cx="85206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93366"/>
            <a:ext cx="8520600" cy="831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0" name="Shape 30"/>
          <p:cNvSpPr txBox="1">
            <a:spLocks noGrp="1"/>
          </p:cNvSpPr>
          <p:nvPr>
            <p:ph type="body" idx="1"/>
          </p:nvPr>
        </p:nvSpPr>
        <p:spPr>
          <a:xfrm>
            <a:off x="311700" y="1536633"/>
            <a:ext cx="3999900" cy="4555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body" idx="2"/>
          </p:nvPr>
        </p:nvSpPr>
        <p:spPr>
          <a:xfrm>
            <a:off x="4832400" y="1536633"/>
            <a:ext cx="3999900" cy="4555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2" name="Shape 32"/>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311700" y="593366"/>
            <a:ext cx="8520600" cy="831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5" name="Shape 35"/>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311700" y="740800"/>
            <a:ext cx="2808000" cy="1007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8" name="Shape 38"/>
          <p:cNvSpPr txBox="1">
            <a:spLocks noGrp="1"/>
          </p:cNvSpPr>
          <p:nvPr>
            <p:ph type="body" idx="1"/>
          </p:nvPr>
        </p:nvSpPr>
        <p:spPr>
          <a:xfrm>
            <a:off x="311700" y="1852800"/>
            <a:ext cx="2808000" cy="42393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9" name="Shape 39"/>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2"/>
        </a:solidFill>
        <a:effectLst/>
      </p:bgPr>
    </p:bg>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90250" y="701800"/>
            <a:ext cx="5604000" cy="54543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42" name="Shape 42"/>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3"/>
        <p:cNvGrpSpPr/>
        <p:nvPr/>
      </p:nvGrpSpPr>
      <p:grpSpPr>
        <a:xfrm>
          <a:off x="0" y="0"/>
          <a:ext cx="0" cy="0"/>
          <a:chOff x="0" y="0"/>
          <a:chExt cx="0" cy="0"/>
        </a:xfrm>
      </p:grpSpPr>
      <p:sp>
        <p:nvSpPr>
          <p:cNvPr id="44" name="Shape 44"/>
          <p:cNvSpPr/>
          <p:nvPr/>
        </p:nvSpPr>
        <p:spPr>
          <a:xfrm>
            <a:off x="4636800" y="107600"/>
            <a:ext cx="4426500" cy="66429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cxnSp>
        <p:nvCxnSpPr>
          <p:cNvPr id="45" name="Shape 45"/>
          <p:cNvCxnSpPr/>
          <p:nvPr/>
        </p:nvCxnSpPr>
        <p:spPr>
          <a:xfrm>
            <a:off x="5029675" y="5994000"/>
            <a:ext cx="468300" cy="0"/>
          </a:xfrm>
          <a:prstGeom prst="straightConnector1">
            <a:avLst/>
          </a:prstGeom>
          <a:noFill/>
          <a:ln w="19050" cap="flat" cmpd="sng">
            <a:solidFill>
              <a:schemeClr val="lt1"/>
            </a:solidFill>
            <a:prstDash val="solid"/>
            <a:round/>
            <a:headEnd type="none" w="med" len="med"/>
            <a:tailEnd type="none" w="med" len="med"/>
          </a:ln>
        </p:spPr>
      </p:cxnSp>
      <p:sp>
        <p:nvSpPr>
          <p:cNvPr id="46" name="Shape 46"/>
          <p:cNvSpPr txBox="1">
            <a:spLocks noGrp="1"/>
          </p:cNvSpPr>
          <p:nvPr>
            <p:ph type="title"/>
          </p:nvPr>
        </p:nvSpPr>
        <p:spPr>
          <a:xfrm>
            <a:off x="265500" y="1575600"/>
            <a:ext cx="4045200" cy="2044800"/>
          </a:xfrm>
          <a:prstGeom prst="rect">
            <a:avLst/>
          </a:prstGeom>
        </p:spPr>
        <p:txBody>
          <a:bodyPr lIns="91425" tIns="91425" rIns="91425" bIns="91425" anchor="b" anchorCtr="0"/>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a:endParaRPr/>
          </a:p>
        </p:txBody>
      </p:sp>
      <p:sp>
        <p:nvSpPr>
          <p:cNvPr id="47" name="Shape 47"/>
          <p:cNvSpPr txBox="1">
            <a:spLocks noGrp="1"/>
          </p:cNvSpPr>
          <p:nvPr>
            <p:ph type="subTitle" idx="1"/>
          </p:nvPr>
        </p:nvSpPr>
        <p:spPr>
          <a:xfrm>
            <a:off x="265500" y="3692001"/>
            <a:ext cx="4045200" cy="17940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8" name="Shape 48"/>
          <p:cNvSpPr txBox="1">
            <a:spLocks noGrp="1"/>
          </p:cNvSpPr>
          <p:nvPr>
            <p:ph type="body" idx="2"/>
          </p:nvPr>
        </p:nvSpPr>
        <p:spPr>
          <a:xfrm>
            <a:off x="4939500" y="965600"/>
            <a:ext cx="3837000" cy="49269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9" name="Shape 49"/>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50"/>
        <p:cNvGrpSpPr/>
        <p:nvPr/>
      </p:nvGrpSpPr>
      <p:grpSpPr>
        <a:xfrm>
          <a:off x="0" y="0"/>
          <a:ext cx="0" cy="0"/>
          <a:chOff x="0" y="0"/>
          <a:chExt cx="0" cy="0"/>
        </a:xfrm>
      </p:grpSpPr>
      <p:sp>
        <p:nvSpPr>
          <p:cNvPr id="51" name="Shape 51"/>
          <p:cNvSpPr txBox="1">
            <a:spLocks noGrp="1"/>
          </p:cNvSpPr>
          <p:nvPr>
            <p:ph type="body" idx="1"/>
          </p:nvPr>
        </p:nvSpPr>
        <p:spPr>
          <a:xfrm>
            <a:off x="311700" y="5640766"/>
            <a:ext cx="5998800" cy="806700"/>
          </a:xfrm>
          <a:prstGeom prst="rect">
            <a:avLst/>
          </a:prstGeom>
        </p:spPr>
        <p:txBody>
          <a:bodyPr lIns="91425" tIns="91425" rIns="91425" bIns="91425" anchor="ctr" anchorCtr="0"/>
          <a:lstStyle>
            <a:lvl1pPr lvl="0">
              <a:lnSpc>
                <a:spcPct val="100000"/>
              </a:lnSpc>
              <a:spcBef>
                <a:spcPts val="0"/>
              </a:spcBef>
              <a:spcAft>
                <a:spcPts val="0"/>
              </a:spcAft>
              <a:buSzPct val="100000"/>
              <a:buNone/>
              <a:defRPr sz="2100"/>
            </a:lvl1pPr>
          </a:lstStyle>
          <a:p>
            <a:endParaRPr/>
          </a:p>
        </p:txBody>
      </p:sp>
      <p:sp>
        <p:nvSpPr>
          <p:cNvPr id="52" name="Shape 52"/>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3"/>
        <p:cNvGrpSpPr/>
        <p:nvPr/>
      </p:nvGrpSpPr>
      <p:grpSpPr>
        <a:xfrm>
          <a:off x="0" y="0"/>
          <a:ext cx="0" cy="0"/>
          <a:chOff x="0" y="0"/>
          <a:chExt cx="0" cy="0"/>
        </a:xfrm>
      </p:grpSpPr>
      <p:sp>
        <p:nvSpPr>
          <p:cNvPr id="54" name="Shape 54"/>
          <p:cNvSpPr/>
          <p:nvPr/>
        </p:nvSpPr>
        <p:spPr>
          <a:xfrm>
            <a:off x="80700" y="3534800"/>
            <a:ext cx="8982600" cy="32157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55" name="Shape 55"/>
          <p:cNvSpPr txBox="1">
            <a:spLocks noGrp="1"/>
          </p:cNvSpPr>
          <p:nvPr>
            <p:ph type="title"/>
          </p:nvPr>
        </p:nvSpPr>
        <p:spPr>
          <a:xfrm>
            <a:off x="311700" y="990667"/>
            <a:ext cx="8520600" cy="2675099"/>
          </a:xfrm>
          <a:prstGeom prst="rect">
            <a:avLst/>
          </a:prstGeom>
        </p:spPr>
        <p:txBody>
          <a:bodyPr lIns="91425" tIns="91425" rIns="91425" bIns="91425" anchor="b" anchorCtr="0"/>
          <a:lstStyle>
            <a:lvl1pPr lvl="0" algn="ctr">
              <a:spcBef>
                <a:spcPts val="0"/>
              </a:spcBef>
              <a:buSzPct val="100000"/>
              <a:buFont typeface="Source Sans Pro"/>
              <a:defRPr sz="12000">
                <a:latin typeface="Source Sans Pro"/>
                <a:ea typeface="Source Sans Pro"/>
                <a:cs typeface="Source Sans Pro"/>
                <a:sym typeface="Source Sans Pro"/>
              </a:defRPr>
            </a:lvl1pPr>
            <a:lvl2pPr lvl="1" algn="ctr">
              <a:spcBef>
                <a:spcPts val="0"/>
              </a:spcBef>
              <a:buSzPct val="100000"/>
              <a:buFont typeface="Source Sans Pro"/>
              <a:defRPr sz="12000">
                <a:latin typeface="Source Sans Pro"/>
                <a:ea typeface="Source Sans Pro"/>
                <a:cs typeface="Source Sans Pro"/>
                <a:sym typeface="Source Sans Pro"/>
              </a:defRPr>
            </a:lvl2pPr>
            <a:lvl3pPr lvl="2" algn="ctr">
              <a:spcBef>
                <a:spcPts val="0"/>
              </a:spcBef>
              <a:buSzPct val="100000"/>
              <a:buFont typeface="Source Sans Pro"/>
              <a:defRPr sz="12000">
                <a:latin typeface="Source Sans Pro"/>
                <a:ea typeface="Source Sans Pro"/>
                <a:cs typeface="Source Sans Pro"/>
                <a:sym typeface="Source Sans Pro"/>
              </a:defRPr>
            </a:lvl3pPr>
            <a:lvl4pPr lvl="3" algn="ctr">
              <a:spcBef>
                <a:spcPts val="0"/>
              </a:spcBef>
              <a:buSzPct val="100000"/>
              <a:buFont typeface="Source Sans Pro"/>
              <a:defRPr sz="12000">
                <a:latin typeface="Source Sans Pro"/>
                <a:ea typeface="Source Sans Pro"/>
                <a:cs typeface="Source Sans Pro"/>
                <a:sym typeface="Source Sans Pro"/>
              </a:defRPr>
            </a:lvl4pPr>
            <a:lvl5pPr lvl="4" algn="ctr">
              <a:spcBef>
                <a:spcPts val="0"/>
              </a:spcBef>
              <a:buSzPct val="100000"/>
              <a:buFont typeface="Source Sans Pro"/>
              <a:defRPr sz="12000">
                <a:latin typeface="Source Sans Pro"/>
                <a:ea typeface="Source Sans Pro"/>
                <a:cs typeface="Source Sans Pro"/>
                <a:sym typeface="Source Sans Pro"/>
              </a:defRPr>
            </a:lvl5pPr>
            <a:lvl6pPr lvl="5" algn="ctr">
              <a:spcBef>
                <a:spcPts val="0"/>
              </a:spcBef>
              <a:buSzPct val="100000"/>
              <a:buFont typeface="Source Sans Pro"/>
              <a:defRPr sz="12000">
                <a:latin typeface="Source Sans Pro"/>
                <a:ea typeface="Source Sans Pro"/>
                <a:cs typeface="Source Sans Pro"/>
                <a:sym typeface="Source Sans Pro"/>
              </a:defRPr>
            </a:lvl6pPr>
            <a:lvl7pPr lvl="6" algn="ctr">
              <a:spcBef>
                <a:spcPts val="0"/>
              </a:spcBef>
              <a:buSzPct val="100000"/>
              <a:buFont typeface="Source Sans Pro"/>
              <a:defRPr sz="12000">
                <a:latin typeface="Source Sans Pro"/>
                <a:ea typeface="Source Sans Pro"/>
                <a:cs typeface="Source Sans Pro"/>
                <a:sym typeface="Source Sans Pro"/>
              </a:defRPr>
            </a:lvl7pPr>
            <a:lvl8pPr lvl="7" algn="ctr">
              <a:spcBef>
                <a:spcPts val="0"/>
              </a:spcBef>
              <a:buSzPct val="100000"/>
              <a:buFont typeface="Source Sans Pro"/>
              <a:defRPr sz="12000">
                <a:latin typeface="Source Sans Pro"/>
                <a:ea typeface="Source Sans Pro"/>
                <a:cs typeface="Source Sans Pro"/>
                <a:sym typeface="Source Sans Pro"/>
              </a:defRPr>
            </a:lvl8pPr>
            <a:lvl9pPr lvl="8" algn="ctr">
              <a:spcBef>
                <a:spcPts val="0"/>
              </a:spcBef>
              <a:buSzPct val="100000"/>
              <a:buFont typeface="Source Sans Pro"/>
              <a:defRPr sz="12000">
                <a:latin typeface="Source Sans Pro"/>
                <a:ea typeface="Source Sans Pro"/>
                <a:cs typeface="Source Sans Pro"/>
                <a:sym typeface="Source Sans Pro"/>
              </a:defRPr>
            </a:lvl9pPr>
          </a:lstStyle>
          <a:p>
            <a:endParaRPr/>
          </a:p>
        </p:txBody>
      </p:sp>
      <p:sp>
        <p:nvSpPr>
          <p:cNvPr id="56" name="Shape 56"/>
          <p:cNvSpPr txBox="1">
            <a:spLocks noGrp="1"/>
          </p:cNvSpPr>
          <p:nvPr>
            <p:ph type="body" idx="1"/>
          </p:nvPr>
        </p:nvSpPr>
        <p:spPr>
          <a:xfrm>
            <a:off x="311700" y="3793575"/>
            <a:ext cx="8520600" cy="1734300"/>
          </a:xfrm>
          <a:prstGeom prst="rect">
            <a:avLst/>
          </a:prstGeom>
        </p:spPr>
        <p:txBody>
          <a:bodyPr lIns="91425" tIns="91425" rIns="91425" bIns="91425" anchor="t" anchorCtr="0"/>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a:endParaRPr/>
          </a:p>
        </p:txBody>
      </p:sp>
      <p:sp>
        <p:nvSpPr>
          <p:cNvPr id="57" name="Shape 57"/>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8"/>
        <p:cNvGrpSpPr/>
        <p:nvPr/>
      </p:nvGrpSpPr>
      <p:grpSpPr>
        <a:xfrm>
          <a:off x="0" y="0"/>
          <a:ext cx="0" cy="0"/>
          <a:chOff x="0" y="0"/>
          <a:chExt cx="0" cy="0"/>
        </a:xfrm>
      </p:grpSpPr>
      <p:sp>
        <p:nvSpPr>
          <p:cNvPr id="59" name="Shape 59"/>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57200" y="155447"/>
            <a:ext cx="8229600" cy="1252800"/>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500" b="1" i="0" u="none" strike="noStrike" cap="none">
                <a:solidFill>
                  <a:srgbClr val="FFC800"/>
                </a:solidFill>
                <a:latin typeface="Calibri"/>
                <a:ea typeface="Calibri"/>
                <a:cs typeface="Calibri"/>
                <a:sym typeface="Calibri"/>
              </a:defRPr>
            </a:lvl1pPr>
            <a:lvl2pPr marL="0" marR="0" lvl="1" indent="0" algn="l" rtl="0">
              <a:spcBef>
                <a:spcPts val="0"/>
              </a:spcBef>
              <a:spcAft>
                <a:spcPts val="0"/>
              </a:spcAft>
              <a:buNone/>
              <a:defRPr sz="4500" b="1" i="0" u="none" strike="noStrike" cap="none">
                <a:solidFill>
                  <a:srgbClr val="FFC800"/>
                </a:solidFill>
                <a:latin typeface="Calibri"/>
                <a:ea typeface="Calibri"/>
                <a:cs typeface="Calibri"/>
                <a:sym typeface="Calibri"/>
              </a:defRPr>
            </a:lvl2pPr>
            <a:lvl3pPr marL="0" marR="0" lvl="2" indent="0" algn="l" rtl="0">
              <a:spcBef>
                <a:spcPts val="0"/>
              </a:spcBef>
              <a:spcAft>
                <a:spcPts val="0"/>
              </a:spcAft>
              <a:buNone/>
              <a:defRPr sz="4500" b="1" i="0" u="none" strike="noStrike" cap="none">
                <a:solidFill>
                  <a:srgbClr val="FFC800"/>
                </a:solidFill>
                <a:latin typeface="Calibri"/>
                <a:ea typeface="Calibri"/>
                <a:cs typeface="Calibri"/>
                <a:sym typeface="Calibri"/>
              </a:defRPr>
            </a:lvl3pPr>
            <a:lvl4pPr marL="0" marR="0" lvl="3" indent="0" algn="l" rtl="0">
              <a:spcBef>
                <a:spcPts val="0"/>
              </a:spcBef>
              <a:spcAft>
                <a:spcPts val="0"/>
              </a:spcAft>
              <a:buNone/>
              <a:defRPr sz="4500" b="1" i="0" u="none" strike="noStrike" cap="none">
                <a:solidFill>
                  <a:srgbClr val="FFC800"/>
                </a:solidFill>
                <a:latin typeface="Calibri"/>
                <a:ea typeface="Calibri"/>
                <a:cs typeface="Calibri"/>
                <a:sym typeface="Calibri"/>
              </a:defRPr>
            </a:lvl4pPr>
            <a:lvl5pPr marL="0" marR="0" lvl="4" indent="0" algn="l" rtl="0">
              <a:spcBef>
                <a:spcPts val="0"/>
              </a:spcBef>
              <a:spcAft>
                <a:spcPts val="0"/>
              </a:spcAft>
              <a:buNone/>
              <a:defRPr sz="4500" b="1" i="0" u="none" strike="noStrike" cap="none">
                <a:solidFill>
                  <a:srgbClr val="FFC800"/>
                </a:solidFill>
                <a:latin typeface="Calibri"/>
                <a:ea typeface="Calibri"/>
                <a:cs typeface="Calibri"/>
                <a:sym typeface="Calibri"/>
              </a:defRPr>
            </a:lvl5pPr>
            <a:lvl6pPr marL="457200" marR="0" lvl="5" indent="0" algn="l" rtl="0">
              <a:spcBef>
                <a:spcPts val="0"/>
              </a:spcBef>
              <a:spcAft>
                <a:spcPts val="0"/>
              </a:spcAft>
              <a:buNone/>
              <a:defRPr sz="4500" b="1" i="0" u="none" strike="noStrike" cap="none">
                <a:solidFill>
                  <a:srgbClr val="FFC800"/>
                </a:solidFill>
                <a:latin typeface="Calibri"/>
                <a:ea typeface="Calibri"/>
                <a:cs typeface="Calibri"/>
                <a:sym typeface="Calibri"/>
              </a:defRPr>
            </a:lvl6pPr>
            <a:lvl7pPr marL="914400" marR="0" lvl="6" indent="0" algn="l" rtl="0">
              <a:spcBef>
                <a:spcPts val="0"/>
              </a:spcBef>
              <a:spcAft>
                <a:spcPts val="0"/>
              </a:spcAft>
              <a:buNone/>
              <a:defRPr sz="4500" b="1" i="0" u="none" strike="noStrike" cap="none">
                <a:solidFill>
                  <a:srgbClr val="FFC800"/>
                </a:solidFill>
                <a:latin typeface="Calibri"/>
                <a:ea typeface="Calibri"/>
                <a:cs typeface="Calibri"/>
                <a:sym typeface="Calibri"/>
              </a:defRPr>
            </a:lvl7pPr>
            <a:lvl8pPr marL="1371600" marR="0" lvl="7" indent="0" algn="l" rtl="0">
              <a:spcBef>
                <a:spcPts val="0"/>
              </a:spcBef>
              <a:spcAft>
                <a:spcPts val="0"/>
              </a:spcAft>
              <a:buNone/>
              <a:defRPr sz="4500" b="1" i="0" u="none" strike="noStrike" cap="none">
                <a:solidFill>
                  <a:srgbClr val="FFC800"/>
                </a:solidFill>
                <a:latin typeface="Calibri"/>
                <a:ea typeface="Calibri"/>
                <a:cs typeface="Calibri"/>
                <a:sym typeface="Calibri"/>
              </a:defRPr>
            </a:lvl8pPr>
            <a:lvl9pPr marL="1828800" marR="0" lvl="8" indent="0" algn="l" rtl="0">
              <a:spcBef>
                <a:spcPts val="0"/>
              </a:spcBef>
              <a:spcAft>
                <a:spcPts val="0"/>
              </a:spcAft>
              <a:buNone/>
              <a:defRPr sz="4500" b="1" i="0" u="none" strike="noStrike" cap="none">
                <a:solidFill>
                  <a:srgbClr val="FFC800"/>
                </a:solidFill>
                <a:latin typeface="Calibri"/>
                <a:ea typeface="Calibri"/>
                <a:cs typeface="Calibri"/>
                <a:sym typeface="Calibri"/>
              </a:defRPr>
            </a:lvl9pPr>
          </a:lstStyle>
          <a:p>
            <a:endParaRPr/>
          </a:p>
        </p:txBody>
      </p:sp>
      <p:sp>
        <p:nvSpPr>
          <p:cNvPr id="62" name="Shape 62"/>
          <p:cNvSpPr txBox="1">
            <a:spLocks noGrp="1"/>
          </p:cNvSpPr>
          <p:nvPr>
            <p:ph type="body" idx="1"/>
          </p:nvPr>
        </p:nvSpPr>
        <p:spPr>
          <a:xfrm>
            <a:off x="457200" y="1774825"/>
            <a:ext cx="8229600" cy="4626000"/>
          </a:xfrm>
          <a:prstGeom prst="rect">
            <a:avLst/>
          </a:prstGeom>
          <a:noFill/>
          <a:ln>
            <a:noFill/>
          </a:ln>
        </p:spPr>
        <p:txBody>
          <a:bodyPr lIns="91425" tIns="91425" rIns="91425" bIns="91425" anchor="t" anchorCtr="0"/>
          <a:lstStyle>
            <a:lvl1pPr marL="438150" marR="0" lvl="0" indent="-161290" algn="l" rtl="0">
              <a:spcBef>
                <a:spcPts val="0"/>
              </a:spcBef>
              <a:spcAft>
                <a:spcPts val="0"/>
              </a:spcAft>
              <a:buClr>
                <a:schemeClr val="accent1"/>
              </a:buClr>
              <a:buSzPct val="80000"/>
              <a:buFont typeface="Noto Sans Symbols"/>
              <a:buChar char="◼"/>
              <a:defRPr sz="3200" b="0" i="0" u="none" strike="noStrike" cap="none">
                <a:solidFill>
                  <a:schemeClr val="dk1"/>
                </a:solidFill>
                <a:latin typeface="Calibri"/>
                <a:ea typeface="Calibri"/>
                <a:cs typeface="Calibri"/>
                <a:sym typeface="Calibri"/>
              </a:defRPr>
            </a:lvl1pPr>
            <a:lvl2pPr marL="730250" marR="0" lvl="1" indent="-113030" algn="l" rtl="0">
              <a:spcBef>
                <a:spcPts val="560"/>
              </a:spcBef>
              <a:spcAft>
                <a:spcPts val="0"/>
              </a:spcAft>
              <a:buClr>
                <a:schemeClr val="accent2"/>
              </a:buClr>
              <a:buSzPct val="90000"/>
              <a:buFont typeface="Noto Sans Symbols"/>
              <a:buChar char="▪"/>
              <a:defRPr sz="2800" b="0" i="0" u="none" strike="noStrike" cap="none">
                <a:solidFill>
                  <a:schemeClr val="dk1"/>
                </a:solidFill>
                <a:latin typeface="Calibri"/>
                <a:ea typeface="Calibri"/>
                <a:cs typeface="Calibri"/>
                <a:sym typeface="Calibri"/>
              </a:defRPr>
            </a:lvl2pPr>
            <a:lvl3pPr marL="995362" marR="0" lvl="2" indent="-80962" algn="l" rtl="0">
              <a:spcBef>
                <a:spcPts val="480"/>
              </a:spcBef>
              <a:spcAft>
                <a:spcPts val="0"/>
              </a:spcAft>
              <a:buClr>
                <a:srgbClr val="E66C7D"/>
              </a:buClr>
              <a:buSzPct val="100000"/>
              <a:buFont typeface="Arial"/>
              <a:buChar char="▪"/>
              <a:defRPr sz="2400" b="0" i="0" u="none" strike="noStrike" cap="none">
                <a:solidFill>
                  <a:schemeClr val="dk1"/>
                </a:solidFill>
                <a:latin typeface="Calibri"/>
                <a:ea typeface="Calibri"/>
                <a:cs typeface="Calibri"/>
                <a:sym typeface="Calibri"/>
              </a:defRPr>
            </a:lvl3pPr>
            <a:lvl4pPr marL="1216025" marR="0" lvl="3" indent="-60325" algn="l" rtl="0">
              <a:spcBef>
                <a:spcPts val="400"/>
              </a:spcBef>
              <a:spcAft>
                <a:spcPts val="0"/>
              </a:spcAft>
              <a:buClr>
                <a:srgbClr val="6BB76D"/>
              </a:buClr>
              <a:buSzPct val="100000"/>
              <a:buFont typeface="Arial"/>
              <a:buChar char="▪"/>
              <a:defRPr sz="2000" b="0" i="0" u="none" strike="noStrike" cap="none">
                <a:solidFill>
                  <a:schemeClr val="dk1"/>
                </a:solidFill>
                <a:latin typeface="Calibri"/>
                <a:ea typeface="Calibri"/>
                <a:cs typeface="Calibri"/>
                <a:sym typeface="Calibri"/>
              </a:defRPr>
            </a:lvl4pPr>
            <a:lvl5pPr marL="1425575" marR="0" lvl="4" indent="-66675" algn="l" rtl="0">
              <a:spcBef>
                <a:spcPts val="400"/>
              </a:spcBef>
              <a:spcAft>
                <a:spcPts val="0"/>
              </a:spcAft>
              <a:buClr>
                <a:srgbClr val="E88651"/>
              </a:buClr>
              <a:buSzPct val="100000"/>
              <a:buFont typeface="Noto Sans Symbols"/>
              <a:buChar char="●"/>
              <a:defRPr sz="2000" b="0" i="0" u="none" strike="noStrike" cap="none">
                <a:solidFill>
                  <a:schemeClr val="dk1"/>
                </a:solidFill>
                <a:latin typeface="Calibri"/>
                <a:ea typeface="Calibri"/>
                <a:cs typeface="Calibri"/>
                <a:sym typeface="Calibri"/>
              </a:defRPr>
            </a:lvl5pPr>
            <a:lvl6pPr marL="1627632" marR="0" lvl="5" indent="-65532" algn="l" rtl="0">
              <a:spcBef>
                <a:spcPts val="400"/>
              </a:spcBef>
              <a:buClr>
                <a:schemeClr val="accent6"/>
              </a:buClr>
              <a:buSzPct val="100000"/>
              <a:buFont typeface="Noto Sans Symbols"/>
              <a:buChar char="⚫"/>
              <a:defRPr sz="2000" b="0" i="0" u="none" strike="noStrike" cap="none">
                <a:solidFill>
                  <a:schemeClr val="dk1"/>
                </a:solidFill>
                <a:latin typeface="Calibri"/>
                <a:ea typeface="Calibri"/>
                <a:cs typeface="Calibri"/>
                <a:sym typeface="Calibri"/>
              </a:defRPr>
            </a:lvl6pPr>
            <a:lvl7pPr marL="1828800" marR="0" lvl="6" indent="-76200" algn="l" rtl="0">
              <a:spcBef>
                <a:spcPts val="360"/>
              </a:spcBef>
              <a:buClr>
                <a:schemeClr val="accent1"/>
              </a:buClr>
              <a:buSzPct val="100000"/>
              <a:buFont typeface="Noto Sans Symbols"/>
              <a:buChar char="⚫"/>
              <a:defRPr sz="1800" b="0" i="0" u="none" strike="noStrike" cap="none">
                <a:solidFill>
                  <a:schemeClr val="dk1"/>
                </a:solidFill>
                <a:latin typeface="Calibri"/>
                <a:ea typeface="Calibri"/>
                <a:cs typeface="Calibri"/>
                <a:sym typeface="Calibri"/>
              </a:defRPr>
            </a:lvl7pPr>
            <a:lvl8pPr marL="2029968" marR="0" lvl="7" indent="-74167" algn="l" rtl="0">
              <a:spcBef>
                <a:spcPts val="360"/>
              </a:spcBef>
              <a:buClr>
                <a:schemeClr val="accent2"/>
              </a:buClr>
              <a:buSzPct val="100000"/>
              <a:buFont typeface="Noto Sans Symbols"/>
              <a:buChar char="⚫"/>
              <a:defRPr sz="1800" b="0" i="0" u="none" strike="noStrike" cap="none">
                <a:solidFill>
                  <a:schemeClr val="dk1"/>
                </a:solidFill>
                <a:latin typeface="Calibri"/>
                <a:ea typeface="Calibri"/>
                <a:cs typeface="Calibri"/>
                <a:sym typeface="Calibri"/>
              </a:defRPr>
            </a:lvl8pPr>
            <a:lvl9pPr marL="2231136" marR="0" lvl="8" indent="-72135" algn="l" rtl="0">
              <a:spcBef>
                <a:spcPts val="360"/>
              </a:spcBef>
              <a:buClr>
                <a:schemeClr val="accent3"/>
              </a:buClr>
              <a:buSzPct val="1000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dt" idx="10"/>
          </p:nvPr>
        </p:nvSpPr>
        <p:spPr>
          <a:xfrm>
            <a:off x="457200" y="6477000"/>
            <a:ext cx="2133600" cy="2745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rgbClr val="414141"/>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ftr" idx="11"/>
          </p:nvPr>
        </p:nvSpPr>
        <p:spPr>
          <a:xfrm>
            <a:off x="2640013" y="6477000"/>
            <a:ext cx="5508600" cy="2745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rgbClr val="414141"/>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5" name="Shape 65"/>
          <p:cNvSpPr txBox="1">
            <a:spLocks noGrp="1"/>
          </p:cNvSpPr>
          <p:nvPr>
            <p:ph type="sldNum" idx="12"/>
          </p:nvPr>
        </p:nvSpPr>
        <p:spPr>
          <a:xfrm>
            <a:off x="8204200" y="6477000"/>
            <a:ext cx="733500" cy="274500"/>
          </a:xfrm>
          <a:prstGeom prst="rect">
            <a:avLst/>
          </a:prstGeom>
          <a:noFill/>
          <a:ln>
            <a:noFill/>
          </a:ln>
        </p:spPr>
        <p:txBody>
          <a:bodyPr lIns="91425" tIns="45700" rIns="91425" bIns="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rgbClr val="414141"/>
                </a:solidFill>
                <a:latin typeface="Calibri"/>
                <a:ea typeface="Calibri"/>
                <a:cs typeface="Calibri"/>
                <a:sym typeface="Calibri"/>
              </a:rPr>
              <a:t>‹#›</a:t>
            </a:fld>
            <a:endParaRPr lang="en-US" sz="1200" b="0" i="0" u="none" strike="noStrike" cap="none">
              <a:solidFill>
                <a:srgbClr val="41414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311700" y="593366"/>
            <a:ext cx="8520600" cy="831300"/>
          </a:xfrm>
          <a:prstGeom prst="rect">
            <a:avLst/>
          </a:prstGeom>
          <a:noFill/>
          <a:ln>
            <a:noFill/>
          </a:ln>
        </p:spPr>
        <p:txBody>
          <a:bodyPr lIns="91425" tIns="91425" rIns="91425" bIns="91425" anchor="t" anchorCtr="0"/>
          <a:lstStyle>
            <a:lvl1pPr lvl="0">
              <a:spcBef>
                <a:spcPts val="0"/>
              </a:spcBef>
              <a:buClr>
                <a:schemeClr val="dk2"/>
              </a:buClr>
              <a:buSzPct val="100000"/>
              <a:buFont typeface="Raleway"/>
              <a:buNone/>
              <a:defRPr sz="3000" b="1">
                <a:solidFill>
                  <a:schemeClr val="dk2"/>
                </a:solidFill>
                <a:latin typeface="Raleway"/>
                <a:ea typeface="Raleway"/>
                <a:cs typeface="Raleway"/>
                <a:sym typeface="Raleway"/>
              </a:defRPr>
            </a:lvl1pPr>
            <a:lvl2pPr lvl="1">
              <a:spcBef>
                <a:spcPts val="0"/>
              </a:spcBef>
              <a:buClr>
                <a:schemeClr val="dk2"/>
              </a:buClr>
              <a:buSzPct val="100000"/>
              <a:buFont typeface="Raleway"/>
              <a:buNone/>
              <a:defRPr sz="3000" b="1">
                <a:solidFill>
                  <a:schemeClr val="dk2"/>
                </a:solidFill>
                <a:latin typeface="Raleway"/>
                <a:ea typeface="Raleway"/>
                <a:cs typeface="Raleway"/>
                <a:sym typeface="Raleway"/>
              </a:defRPr>
            </a:lvl2pPr>
            <a:lvl3pPr lvl="2">
              <a:spcBef>
                <a:spcPts val="0"/>
              </a:spcBef>
              <a:buClr>
                <a:schemeClr val="dk2"/>
              </a:buClr>
              <a:buSzPct val="100000"/>
              <a:buFont typeface="Raleway"/>
              <a:buNone/>
              <a:defRPr sz="3000" b="1">
                <a:solidFill>
                  <a:schemeClr val="dk2"/>
                </a:solidFill>
                <a:latin typeface="Raleway"/>
                <a:ea typeface="Raleway"/>
                <a:cs typeface="Raleway"/>
                <a:sym typeface="Raleway"/>
              </a:defRPr>
            </a:lvl3pPr>
            <a:lvl4pPr lvl="3">
              <a:spcBef>
                <a:spcPts val="0"/>
              </a:spcBef>
              <a:buClr>
                <a:schemeClr val="dk2"/>
              </a:buClr>
              <a:buSzPct val="100000"/>
              <a:buFont typeface="Raleway"/>
              <a:buNone/>
              <a:defRPr sz="3000" b="1">
                <a:solidFill>
                  <a:schemeClr val="dk2"/>
                </a:solidFill>
                <a:latin typeface="Raleway"/>
                <a:ea typeface="Raleway"/>
                <a:cs typeface="Raleway"/>
                <a:sym typeface="Raleway"/>
              </a:defRPr>
            </a:lvl4pPr>
            <a:lvl5pPr lvl="4">
              <a:spcBef>
                <a:spcPts val="0"/>
              </a:spcBef>
              <a:buClr>
                <a:schemeClr val="dk2"/>
              </a:buClr>
              <a:buSzPct val="100000"/>
              <a:buFont typeface="Raleway"/>
              <a:buNone/>
              <a:defRPr sz="3000" b="1">
                <a:solidFill>
                  <a:schemeClr val="dk2"/>
                </a:solidFill>
                <a:latin typeface="Raleway"/>
                <a:ea typeface="Raleway"/>
                <a:cs typeface="Raleway"/>
                <a:sym typeface="Raleway"/>
              </a:defRPr>
            </a:lvl5pPr>
            <a:lvl6pPr lvl="5">
              <a:spcBef>
                <a:spcPts val="0"/>
              </a:spcBef>
              <a:buClr>
                <a:schemeClr val="dk2"/>
              </a:buClr>
              <a:buSzPct val="100000"/>
              <a:buFont typeface="Raleway"/>
              <a:buNone/>
              <a:defRPr sz="3000" b="1">
                <a:solidFill>
                  <a:schemeClr val="dk2"/>
                </a:solidFill>
                <a:latin typeface="Raleway"/>
                <a:ea typeface="Raleway"/>
                <a:cs typeface="Raleway"/>
                <a:sym typeface="Raleway"/>
              </a:defRPr>
            </a:lvl6pPr>
            <a:lvl7pPr lvl="6">
              <a:spcBef>
                <a:spcPts val="0"/>
              </a:spcBef>
              <a:buClr>
                <a:schemeClr val="dk2"/>
              </a:buClr>
              <a:buSzPct val="100000"/>
              <a:buFont typeface="Raleway"/>
              <a:buNone/>
              <a:defRPr sz="3000" b="1">
                <a:solidFill>
                  <a:schemeClr val="dk2"/>
                </a:solidFill>
                <a:latin typeface="Raleway"/>
                <a:ea typeface="Raleway"/>
                <a:cs typeface="Raleway"/>
                <a:sym typeface="Raleway"/>
              </a:defRPr>
            </a:lvl7pPr>
            <a:lvl8pPr lvl="7">
              <a:spcBef>
                <a:spcPts val="0"/>
              </a:spcBef>
              <a:buClr>
                <a:schemeClr val="dk2"/>
              </a:buClr>
              <a:buSzPct val="100000"/>
              <a:buFont typeface="Raleway"/>
              <a:buNone/>
              <a:defRPr sz="3000" b="1">
                <a:solidFill>
                  <a:schemeClr val="dk2"/>
                </a:solidFill>
                <a:latin typeface="Raleway"/>
                <a:ea typeface="Raleway"/>
                <a:cs typeface="Raleway"/>
                <a:sym typeface="Raleway"/>
              </a:defRPr>
            </a:lvl8pPr>
            <a:lvl9pPr lvl="8">
              <a:spcBef>
                <a:spcPts val="0"/>
              </a:spcBef>
              <a:buClr>
                <a:schemeClr val="dk2"/>
              </a:buClr>
              <a:buSzPct val="100000"/>
              <a:buFont typeface="Raleway"/>
              <a:buNone/>
              <a:defRPr sz="3000" b="1">
                <a:solidFill>
                  <a:schemeClr val="dk2"/>
                </a:solidFill>
                <a:latin typeface="Raleway"/>
                <a:ea typeface="Raleway"/>
                <a:cs typeface="Raleway"/>
                <a:sym typeface="Raleway"/>
              </a:defRPr>
            </a:lvl9pPr>
          </a:lstStyle>
          <a:p>
            <a:endParaRPr/>
          </a:p>
        </p:txBody>
      </p:sp>
      <p:sp>
        <p:nvSpPr>
          <p:cNvPr id="11" name="Shape 11"/>
          <p:cNvSpPr txBox="1">
            <a:spLocks noGrp="1"/>
          </p:cNvSpPr>
          <p:nvPr>
            <p:ph type="body" idx="1"/>
          </p:nvPr>
        </p:nvSpPr>
        <p:spPr>
          <a:xfrm>
            <a:off x="311700" y="1536633"/>
            <a:ext cx="8520600" cy="4555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lt2"/>
              </a:buClr>
              <a:buSzPct val="100000"/>
              <a:buFont typeface="Source Sans Pro"/>
              <a:defRPr sz="1800">
                <a:solidFill>
                  <a:schemeClr val="lt2"/>
                </a:solidFill>
                <a:latin typeface="Source Sans Pro"/>
                <a:ea typeface="Source Sans Pro"/>
                <a:cs typeface="Source Sans Pro"/>
                <a:sym typeface="Source Sans Pro"/>
              </a:defRPr>
            </a:lvl1pPr>
            <a:lvl2pPr lvl="1">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2pPr>
            <a:lvl3pPr lvl="2">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3pPr>
            <a:lvl4pPr lvl="3">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4pPr>
            <a:lvl5pPr lvl="4">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5pPr>
            <a:lvl6pPr lvl="5">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6pPr>
            <a:lvl7pPr lvl="6">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7pPr>
            <a:lvl8pPr lvl="7">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8pPr>
            <a:lvl9pPr lvl="8">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9pPr>
          </a:lstStyle>
          <a:p>
            <a:endParaRPr/>
          </a:p>
        </p:txBody>
      </p:sp>
      <p:sp>
        <p:nvSpPr>
          <p:cNvPr id="12" name="Shape 12"/>
          <p:cNvSpPr txBox="1">
            <a:spLocks noGrp="1"/>
          </p:cNvSpPr>
          <p:nvPr>
            <p:ph type="sldNum" idx="12"/>
          </p:nvPr>
        </p:nvSpPr>
        <p:spPr>
          <a:xfrm>
            <a:off x="8497999" y="6251678"/>
            <a:ext cx="548700" cy="5247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US" sz="1000">
                <a:solidFill>
                  <a:schemeClr val="lt2"/>
                </a:solidFill>
                <a:latin typeface="Source Sans Pro"/>
                <a:ea typeface="Source Sans Pro"/>
                <a:cs typeface="Source Sans Pro"/>
                <a:sym typeface="Source Sans Pro"/>
              </a:rPr>
              <a:t>‹#›</a:t>
            </a:fld>
            <a:endParaRPr lang="en-US" sz="1000">
              <a:solidFill>
                <a:schemeClr val="lt2"/>
              </a:solidFill>
              <a:latin typeface="Source Sans Pro"/>
              <a:ea typeface="Source Sans Pro"/>
              <a:cs typeface="Source Sans Pro"/>
              <a:sym typeface="Source Sans Pro"/>
            </a:endParaRPr>
          </a:p>
        </p:txBody>
      </p:sp>
      <p:sp>
        <p:nvSpPr>
          <p:cNvPr id="13" name="Shape 13"/>
          <p:cNvSpPr txBox="1"/>
          <p:nvPr/>
        </p:nvSpPr>
        <p:spPr>
          <a:xfrm>
            <a:off x="43525" y="0"/>
            <a:ext cx="7789200" cy="524700"/>
          </a:xfrm>
          <a:prstGeom prst="rect">
            <a:avLst/>
          </a:prstGeom>
          <a:noFill/>
          <a:ln>
            <a:noFill/>
          </a:ln>
        </p:spPr>
        <p:txBody>
          <a:bodyPr lIns="91425" tIns="91425" rIns="91425" bIns="91425" anchor="t" anchorCtr="0">
            <a:noAutofit/>
          </a:bodyPr>
          <a:lstStyle/>
          <a:p>
            <a:pPr lvl="0">
              <a:spcBef>
                <a:spcPts val="0"/>
              </a:spcBef>
              <a:buNone/>
            </a:pPr>
            <a:r>
              <a:rPr lang="en-US" b="1"/>
              <a:t>Obj:  </a:t>
            </a:r>
            <a:r>
              <a:rPr lang="en-US"/>
              <a:t>(Standard 8.1, WHST 8.4)</a:t>
            </a:r>
            <a:r>
              <a:rPr lang="en-US" b="1"/>
              <a:t> Identify the primary industries in the 13 English colonies </a:t>
            </a:r>
            <a:r>
              <a:rPr lang="en-US" b="1">
                <a:solidFill>
                  <a:schemeClr val="dk2"/>
                </a:solidFill>
              </a:rPr>
              <a:t>and describe how Geography affected the Economy.</a:t>
            </a:r>
          </a:p>
        </p:txBody>
      </p:sp>
      <p:sp>
        <p:nvSpPr>
          <p:cNvPr id="14" name="Shape 14"/>
          <p:cNvSpPr txBox="1"/>
          <p:nvPr/>
        </p:nvSpPr>
        <p:spPr>
          <a:xfrm>
            <a:off x="7980700" y="69625"/>
            <a:ext cx="983400" cy="365400"/>
          </a:xfrm>
          <a:prstGeom prst="rect">
            <a:avLst/>
          </a:prstGeom>
          <a:noFill/>
          <a:ln>
            <a:noFill/>
          </a:ln>
        </p:spPr>
        <p:txBody>
          <a:bodyPr lIns="91425" tIns="91425" rIns="91425" bIns="91425" anchor="t" anchorCtr="0">
            <a:noAutofit/>
          </a:bodyPr>
          <a:lstStyle/>
          <a:p>
            <a:pPr lvl="0">
              <a:spcBef>
                <a:spcPts val="0"/>
              </a:spcBef>
              <a:buNone/>
            </a:pPr>
            <a:r>
              <a:rPr lang="en-US" b="1">
                <a:solidFill>
                  <a:srgbClr val="FF0000"/>
                </a:solidFill>
              </a:rPr>
              <a:t>8/26/16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mrnussbaum.com/images/13map13.gi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hyperlink" Target="http://mrnussbaum.com/images/13map13.gif"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ctrTitle"/>
          </p:nvPr>
        </p:nvSpPr>
        <p:spPr>
          <a:xfrm>
            <a:off x="480150" y="907733"/>
            <a:ext cx="8183700" cy="1964700"/>
          </a:xfrm>
          <a:prstGeom prst="rect">
            <a:avLst/>
          </a:prstGeom>
        </p:spPr>
        <p:txBody>
          <a:bodyPr lIns="91425" tIns="91425" rIns="91425" bIns="91425" anchor="b" anchorCtr="0">
            <a:noAutofit/>
          </a:bodyPr>
          <a:lstStyle/>
          <a:p>
            <a:pPr lvl="0" algn="ctr" rtl="0">
              <a:spcBef>
                <a:spcPts val="0"/>
              </a:spcBef>
              <a:buNone/>
            </a:pPr>
            <a:r>
              <a:rPr lang="en-US"/>
              <a:t>Come in Quietly</a:t>
            </a:r>
          </a:p>
          <a:p>
            <a:pPr lvl="0" algn="ctr" rtl="0">
              <a:spcBef>
                <a:spcPts val="0"/>
              </a:spcBef>
              <a:buNone/>
            </a:pPr>
            <a:r>
              <a:rPr lang="en-US"/>
              <a:t>Take your paper, pen or pencil</a:t>
            </a:r>
          </a:p>
        </p:txBody>
      </p:sp>
      <p:sp>
        <p:nvSpPr>
          <p:cNvPr id="72" name="Shape 72"/>
          <p:cNvSpPr txBox="1"/>
          <p:nvPr/>
        </p:nvSpPr>
        <p:spPr>
          <a:xfrm>
            <a:off x="444925" y="3820225"/>
            <a:ext cx="8183700" cy="2426400"/>
          </a:xfrm>
          <a:prstGeom prst="rect">
            <a:avLst/>
          </a:prstGeom>
          <a:noFill/>
          <a:ln>
            <a:noFill/>
          </a:ln>
        </p:spPr>
        <p:txBody>
          <a:bodyPr lIns="91425" tIns="91425" rIns="91425" bIns="91425" anchor="t" anchorCtr="0">
            <a:noAutofit/>
          </a:bodyPr>
          <a:lstStyle/>
          <a:p>
            <a:pPr lvl="0">
              <a:spcBef>
                <a:spcPts val="0"/>
              </a:spcBef>
              <a:buNone/>
            </a:pPr>
            <a:r>
              <a:rPr lang="en-US" sz="2400" b="1">
                <a:solidFill>
                  <a:schemeClr val="lt1"/>
                </a:solidFill>
              </a:rPr>
              <a:t>Learning Target:</a:t>
            </a:r>
          </a:p>
          <a:p>
            <a:pPr marL="457200" lvl="0" indent="-381000" rtl="0">
              <a:spcBef>
                <a:spcPts val="0"/>
              </a:spcBef>
              <a:buClr>
                <a:schemeClr val="lt1"/>
              </a:buClr>
              <a:buSzPct val="100000"/>
              <a:buAutoNum type="arabicPeriod"/>
            </a:pPr>
            <a:r>
              <a:rPr lang="en-US" sz="2400" b="1">
                <a:solidFill>
                  <a:schemeClr val="lt1"/>
                </a:solidFill>
              </a:rPr>
              <a:t>I will be able to identify the primary industries in the 13 colonies.</a:t>
            </a:r>
          </a:p>
          <a:p>
            <a:pPr marL="457200" lvl="0" indent="-381000">
              <a:spcBef>
                <a:spcPts val="0"/>
              </a:spcBef>
              <a:buClr>
                <a:schemeClr val="lt1"/>
              </a:buClr>
              <a:buSzPct val="100000"/>
              <a:buAutoNum type="arabicPeriod"/>
            </a:pPr>
            <a:r>
              <a:rPr lang="en-US" sz="2400" b="1">
                <a:solidFill>
                  <a:schemeClr val="lt1"/>
                </a:solidFill>
              </a:rPr>
              <a:t>I  will be able to describe the affect Geography had on the industries in the original 13 colonies.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85875" y="866775"/>
            <a:ext cx="8183700" cy="1657200"/>
          </a:xfrm>
          <a:prstGeom prst="rect">
            <a:avLst/>
          </a:prstGeom>
        </p:spPr>
        <p:txBody>
          <a:bodyPr lIns="91425" tIns="91425" rIns="91425" bIns="91425" anchor="b" anchorCtr="0">
            <a:noAutofit/>
          </a:bodyPr>
          <a:lstStyle/>
          <a:p>
            <a:pPr lvl="0">
              <a:spcBef>
                <a:spcPts val="0"/>
              </a:spcBef>
              <a:buNone/>
            </a:pPr>
            <a:r>
              <a:rPr lang="en-US" sz="3000"/>
              <a:t>Objective:  Identify the primary industries in the 13 English Colonies and describe how Geography affected their economy.</a:t>
            </a:r>
          </a:p>
        </p:txBody>
      </p:sp>
      <p:sp>
        <p:nvSpPr>
          <p:cNvPr id="79" name="Shape 79"/>
          <p:cNvSpPr txBox="1"/>
          <p:nvPr/>
        </p:nvSpPr>
        <p:spPr>
          <a:xfrm>
            <a:off x="123625" y="3876100"/>
            <a:ext cx="8721900" cy="2067600"/>
          </a:xfrm>
          <a:prstGeom prst="rect">
            <a:avLst/>
          </a:prstGeom>
          <a:noFill/>
          <a:ln>
            <a:noFill/>
          </a:ln>
        </p:spPr>
        <p:txBody>
          <a:bodyPr lIns="91425" tIns="91425" rIns="91425" bIns="91425" anchor="ctr" anchorCtr="0">
            <a:noAutofit/>
          </a:bodyPr>
          <a:lstStyle/>
          <a:p>
            <a:pPr lvl="0">
              <a:spcBef>
                <a:spcPts val="0"/>
              </a:spcBef>
              <a:buNone/>
            </a:pPr>
            <a:r>
              <a:rPr lang="en-US" sz="1800" b="1">
                <a:solidFill>
                  <a:schemeClr val="lt1"/>
                </a:solidFill>
              </a:rPr>
              <a:t>Standard 8.1:  Students understand the major events preceding the founding of the nation and relate their significance to the development of American constitutional democracy.</a:t>
            </a:r>
          </a:p>
          <a:p>
            <a:pPr lvl="0">
              <a:spcBef>
                <a:spcPts val="0"/>
              </a:spcBef>
              <a:buNone/>
            </a:pPr>
            <a:endParaRPr sz="1800" b="1">
              <a:solidFill>
                <a:schemeClr val="lt1"/>
              </a:solidFill>
            </a:endParaRPr>
          </a:p>
          <a:p>
            <a:pPr lvl="0" rtl="0">
              <a:spcBef>
                <a:spcPts val="0"/>
              </a:spcBef>
              <a:buNone/>
            </a:pPr>
            <a:r>
              <a:rPr lang="en-US" sz="1800" b="1">
                <a:solidFill>
                  <a:schemeClr val="lt1"/>
                </a:solidFill>
              </a:rPr>
              <a:t>Standard WHST 8.4:  Produce clear and coherent writing in which the development, organization, and style are appropriate to task, purpose, and audience.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311700" y="593366"/>
            <a:ext cx="8520600" cy="831300"/>
          </a:xfrm>
          <a:prstGeom prst="rect">
            <a:avLst/>
          </a:prstGeom>
          <a:noFill/>
          <a:ln>
            <a:noFill/>
          </a:ln>
        </p:spPr>
        <p:txBody>
          <a:bodyPr lIns="91425" tIns="0" rIns="45700" bIns="0" anchor="t" anchorCtr="0">
            <a:noAutofit/>
          </a:bodyPr>
          <a:lstStyle/>
          <a:p>
            <a:pPr marL="0" marR="0" lvl="0" indent="0" algn="l" rtl="0">
              <a:spcBef>
                <a:spcPts val="0"/>
              </a:spcBef>
              <a:spcAft>
                <a:spcPts val="0"/>
              </a:spcAft>
              <a:buSzPct val="25000"/>
              <a:buNone/>
            </a:pPr>
            <a:r>
              <a:rPr lang="en-US" sz="4700" b="1" i="0" u="none" strike="noStrike" cap="none">
                <a:solidFill>
                  <a:srgbClr val="FFC700"/>
                </a:solidFill>
                <a:latin typeface="Calibri"/>
                <a:ea typeface="Calibri"/>
                <a:cs typeface="Calibri"/>
                <a:sym typeface="Calibri"/>
              </a:rPr>
              <a:t>13 English Colonies</a:t>
            </a:r>
          </a:p>
        </p:txBody>
      </p:sp>
      <p:sp>
        <p:nvSpPr>
          <p:cNvPr id="86" name="Shape 86"/>
          <p:cNvSpPr txBox="1"/>
          <p:nvPr/>
        </p:nvSpPr>
        <p:spPr>
          <a:xfrm>
            <a:off x="428625" y="1590000"/>
            <a:ext cx="6200700" cy="954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400" b="1" i="0" u="none" strike="noStrike" cap="none">
                <a:latin typeface="Arial"/>
                <a:ea typeface="Arial"/>
                <a:cs typeface="Arial"/>
                <a:sym typeface="Arial"/>
              </a:rPr>
              <a:t>The 13 colonies were divided into three regions based on their geography.</a:t>
            </a:r>
          </a:p>
        </p:txBody>
      </p:sp>
      <p:sp>
        <p:nvSpPr>
          <p:cNvPr id="87" name="Shape 87"/>
          <p:cNvSpPr txBox="1"/>
          <p:nvPr/>
        </p:nvSpPr>
        <p:spPr>
          <a:xfrm>
            <a:off x="428625" y="2618625"/>
            <a:ext cx="5981700" cy="954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400" b="1" i="0" u="none" strike="noStrike" cap="none">
                <a:latin typeface="Arial"/>
                <a:ea typeface="Arial"/>
                <a:cs typeface="Arial"/>
                <a:sym typeface="Arial"/>
              </a:rPr>
              <a:t>Each region’s </a:t>
            </a:r>
            <a:r>
              <a:rPr lang="en-US" sz="2400" b="1"/>
              <a:t>economy</a:t>
            </a:r>
            <a:r>
              <a:rPr lang="en-US" sz="2400" b="1" i="0" u="none" strike="noStrike" cap="none">
                <a:latin typeface="Arial"/>
                <a:ea typeface="Arial"/>
                <a:cs typeface="Arial"/>
                <a:sym typeface="Arial"/>
              </a:rPr>
              <a:t> was determined by their geography.</a:t>
            </a:r>
          </a:p>
        </p:txBody>
      </p:sp>
      <p:pic>
        <p:nvPicPr>
          <p:cNvPr id="88" name="Shape 88">
            <a:hlinkClick r:id="rId3"/>
          </p:cNvPr>
          <p:cNvPicPr preferRelativeResize="0"/>
          <p:nvPr/>
        </p:nvPicPr>
        <p:blipFill rotWithShape="1">
          <a:blip r:embed="rId4">
            <a:alphaModFix/>
          </a:blip>
          <a:srcRect l="10419" r="13192"/>
          <a:stretch/>
        </p:blipFill>
        <p:spPr>
          <a:xfrm>
            <a:off x="6572249" y="1276350"/>
            <a:ext cx="2095499" cy="2257425"/>
          </a:xfrm>
          <a:prstGeom prst="rect">
            <a:avLst/>
          </a:prstGeom>
          <a:noFill/>
          <a:ln>
            <a:noFill/>
          </a:ln>
        </p:spPr>
      </p:pic>
      <p:sp>
        <p:nvSpPr>
          <p:cNvPr id="89" name="Shape 89"/>
          <p:cNvSpPr txBox="1"/>
          <p:nvPr/>
        </p:nvSpPr>
        <p:spPr>
          <a:xfrm>
            <a:off x="7724775" y="466725"/>
            <a:ext cx="1155300" cy="342900"/>
          </a:xfrm>
          <a:prstGeom prst="rect">
            <a:avLst/>
          </a:prstGeom>
          <a:noFill/>
          <a:ln>
            <a:noFill/>
          </a:ln>
        </p:spPr>
        <p:txBody>
          <a:bodyPr lIns="91425" tIns="91425" rIns="91425" bIns="91425" anchor="t" anchorCtr="0">
            <a:noAutofit/>
          </a:bodyPr>
          <a:lstStyle/>
          <a:p>
            <a:pPr lvl="0">
              <a:spcBef>
                <a:spcPts val="0"/>
              </a:spcBef>
              <a:buNone/>
            </a:pPr>
            <a:r>
              <a:rPr lang="en-US" b="1"/>
              <a:t>Concept</a:t>
            </a:r>
          </a:p>
        </p:txBody>
      </p:sp>
      <p:sp>
        <p:nvSpPr>
          <p:cNvPr id="90" name="Shape 90"/>
          <p:cNvSpPr txBox="1"/>
          <p:nvPr/>
        </p:nvSpPr>
        <p:spPr>
          <a:xfrm>
            <a:off x="428625" y="3752850"/>
            <a:ext cx="7591500" cy="2326800"/>
          </a:xfrm>
          <a:prstGeom prst="rect">
            <a:avLst/>
          </a:prstGeom>
          <a:noFill/>
          <a:ln>
            <a:noFill/>
          </a:ln>
        </p:spPr>
        <p:txBody>
          <a:bodyPr lIns="91425" tIns="91425" rIns="91425" bIns="91425" anchor="t" anchorCtr="0">
            <a:noAutofit/>
          </a:bodyPr>
          <a:lstStyle/>
          <a:p>
            <a:pPr lvl="0">
              <a:spcBef>
                <a:spcPts val="0"/>
              </a:spcBef>
              <a:buNone/>
            </a:pPr>
            <a:endParaRPr sz="1800">
              <a:highlight>
                <a:srgbClr val="FFFFFF"/>
              </a:highlight>
            </a:endParaRPr>
          </a:p>
          <a:p>
            <a:pPr lvl="0">
              <a:spcBef>
                <a:spcPts val="0"/>
              </a:spcBef>
              <a:buNone/>
            </a:pPr>
            <a:endParaRPr sz="1800">
              <a:highlight>
                <a:srgbClr val="FFFFFF"/>
              </a:highlight>
            </a:endParaRPr>
          </a:p>
        </p:txBody>
      </p:sp>
      <p:sp>
        <p:nvSpPr>
          <p:cNvPr id="91" name="Shape 91"/>
          <p:cNvSpPr/>
          <p:nvPr/>
        </p:nvSpPr>
        <p:spPr>
          <a:xfrm>
            <a:off x="500275" y="4120350"/>
            <a:ext cx="8108700" cy="24597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Clr>
                <a:schemeClr val="dk2"/>
              </a:buClr>
              <a:buSzPct val="61111"/>
              <a:buFont typeface="Arial"/>
              <a:buNone/>
            </a:pPr>
            <a:r>
              <a:rPr lang="en-US" sz="1800" b="1" u="sng">
                <a:solidFill>
                  <a:schemeClr val="dk2"/>
                </a:solidFill>
              </a:rPr>
              <a:t>Vocabulary</a:t>
            </a:r>
          </a:p>
          <a:p>
            <a:pPr lvl="0">
              <a:spcBef>
                <a:spcPts val="0"/>
              </a:spcBef>
              <a:buClr>
                <a:schemeClr val="dk2"/>
              </a:buClr>
              <a:buSzPct val="61111"/>
              <a:buFont typeface="Arial"/>
              <a:buNone/>
            </a:pPr>
            <a:r>
              <a:rPr lang="en-US" sz="1800" b="1">
                <a:solidFill>
                  <a:schemeClr val="dk2"/>
                </a:solidFill>
              </a:rPr>
              <a:t>Region</a:t>
            </a:r>
            <a:r>
              <a:rPr lang="en-US" sz="1800">
                <a:solidFill>
                  <a:schemeClr val="dk2"/>
                </a:solidFill>
              </a:rPr>
              <a:t>:  an area or division.</a:t>
            </a:r>
          </a:p>
          <a:p>
            <a:pPr lvl="0">
              <a:spcBef>
                <a:spcPts val="0"/>
              </a:spcBef>
              <a:buClr>
                <a:schemeClr val="dk2"/>
              </a:buClr>
              <a:buSzPct val="61111"/>
              <a:buFont typeface="Arial"/>
              <a:buNone/>
            </a:pPr>
            <a:r>
              <a:rPr lang="en-US" sz="1800" b="1">
                <a:solidFill>
                  <a:schemeClr val="dk2"/>
                </a:solidFill>
              </a:rPr>
              <a:t>Geography:  </a:t>
            </a:r>
            <a:r>
              <a:rPr lang="en-US" sz="1800">
                <a:solidFill>
                  <a:schemeClr val="dk2"/>
                </a:solidFill>
              </a:rPr>
              <a:t>the study of the physical features of the earth and its </a:t>
            </a:r>
          </a:p>
          <a:p>
            <a:pPr marL="1371600" lvl="0" indent="-69850" rtl="0">
              <a:spcBef>
                <a:spcPts val="0"/>
              </a:spcBef>
              <a:buClr>
                <a:schemeClr val="dk2"/>
              </a:buClr>
              <a:buSzPct val="61111"/>
              <a:buFont typeface="Arial"/>
              <a:buNone/>
            </a:pPr>
            <a:r>
              <a:rPr lang="en-US" sz="1800">
                <a:solidFill>
                  <a:schemeClr val="dk2"/>
                </a:solidFill>
              </a:rPr>
              <a:t>atmosphere </a:t>
            </a:r>
            <a:r>
              <a:rPr lang="en-US" sz="1800">
                <a:solidFill>
                  <a:schemeClr val="dk2"/>
                </a:solidFill>
                <a:highlight>
                  <a:srgbClr val="FFFFFF"/>
                </a:highlight>
              </a:rPr>
              <a:t>and of human activity as it affects and is affected by these.</a:t>
            </a:r>
          </a:p>
          <a:p>
            <a:pPr lvl="0">
              <a:spcBef>
                <a:spcPts val="0"/>
              </a:spcBef>
              <a:buClr>
                <a:schemeClr val="dk2"/>
              </a:buClr>
              <a:buSzPct val="61111"/>
              <a:buFont typeface="Arial"/>
              <a:buNone/>
            </a:pPr>
            <a:r>
              <a:rPr lang="en-US" sz="1800" b="1">
                <a:solidFill>
                  <a:schemeClr val="dk2"/>
                </a:solidFill>
                <a:highlight>
                  <a:srgbClr val="FFFFFF"/>
                </a:highlight>
              </a:rPr>
              <a:t>Economy</a:t>
            </a:r>
            <a:r>
              <a:rPr lang="en-US" sz="1800">
                <a:solidFill>
                  <a:schemeClr val="dk2"/>
                </a:solidFill>
                <a:highlight>
                  <a:srgbClr val="FFFFFF"/>
                </a:highlight>
              </a:rPr>
              <a:t>:  the wealth and resources of a country or region, especially in </a:t>
            </a:r>
          </a:p>
          <a:p>
            <a:pPr marL="914400" lvl="0" indent="-69850" rtl="0">
              <a:spcBef>
                <a:spcPts val="0"/>
              </a:spcBef>
              <a:buClr>
                <a:schemeClr val="dk2"/>
              </a:buClr>
              <a:buSzPct val="61111"/>
              <a:buFont typeface="Arial"/>
              <a:buNone/>
            </a:pPr>
            <a:r>
              <a:rPr lang="en-US" sz="1800">
                <a:solidFill>
                  <a:schemeClr val="dk2"/>
                </a:solidFill>
                <a:highlight>
                  <a:srgbClr val="FFFFFF"/>
                </a:highlight>
              </a:rPr>
              <a:t>     terms of the production and consumption of goods and         </a:t>
            </a:r>
          </a:p>
          <a:p>
            <a:pPr marL="914400" lvl="0" indent="-69850" rtl="0">
              <a:spcBef>
                <a:spcPts val="0"/>
              </a:spcBef>
              <a:buClr>
                <a:schemeClr val="dk2"/>
              </a:buClr>
              <a:buSzPct val="61111"/>
              <a:buFont typeface="Arial"/>
              <a:buNone/>
            </a:pPr>
            <a:r>
              <a:rPr lang="en-US" sz="1800">
                <a:solidFill>
                  <a:schemeClr val="dk2"/>
                </a:solidFill>
                <a:highlight>
                  <a:srgbClr val="FFFFFF"/>
                </a:highlight>
              </a:rPr>
              <a:t>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10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1000"/>
                                        <p:tgtEl>
                                          <p:spTgt spid="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1">
                                            <p:txEl>
                                              <p:pRg st="1" end="1"/>
                                            </p:txEl>
                                          </p:spTgt>
                                        </p:tgtEl>
                                        <p:attrNameLst>
                                          <p:attrName>style.visibility</p:attrName>
                                        </p:attrNameLst>
                                      </p:cBhvr>
                                      <p:to>
                                        <p:strVal val="visible"/>
                                      </p:to>
                                    </p:set>
                                    <p:animEffect transition="in" filter="fade">
                                      <p:cBhvr>
                                        <p:cTn id="17" dur="1000"/>
                                        <p:tgtEl>
                                          <p:spTgt spid="9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1">
                                            <p:txEl>
                                              <p:pRg st="2" end="2"/>
                                            </p:txEl>
                                          </p:spTgt>
                                        </p:tgtEl>
                                        <p:attrNameLst>
                                          <p:attrName>style.visibility</p:attrName>
                                        </p:attrNameLst>
                                      </p:cBhvr>
                                      <p:to>
                                        <p:strVal val="visible"/>
                                      </p:to>
                                    </p:set>
                                    <p:animEffect transition="in" filter="fade">
                                      <p:cBhvr>
                                        <p:cTn id="22" dur="1000"/>
                                        <p:tgtEl>
                                          <p:spTgt spid="9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1">
                                            <p:txEl>
                                              <p:pRg st="3" end="3"/>
                                            </p:txEl>
                                          </p:spTgt>
                                        </p:tgtEl>
                                        <p:attrNameLst>
                                          <p:attrName>style.visibility</p:attrName>
                                        </p:attrNameLst>
                                      </p:cBhvr>
                                      <p:to>
                                        <p:strVal val="visible"/>
                                      </p:to>
                                    </p:set>
                                    <p:animEffect transition="in" filter="fade">
                                      <p:cBhvr>
                                        <p:cTn id="27" dur="1000"/>
                                        <p:tgtEl>
                                          <p:spTgt spid="9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1">
                                            <p:txEl>
                                              <p:pRg st="4" end="4"/>
                                            </p:txEl>
                                          </p:spTgt>
                                        </p:tgtEl>
                                        <p:attrNameLst>
                                          <p:attrName>style.visibility</p:attrName>
                                        </p:attrNameLst>
                                      </p:cBhvr>
                                      <p:to>
                                        <p:strVal val="visible"/>
                                      </p:to>
                                    </p:set>
                                    <p:animEffect transition="in" filter="fade">
                                      <p:cBhvr>
                                        <p:cTn id="32" dur="1000"/>
                                        <p:tgtEl>
                                          <p:spTgt spid="9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1">
                                            <p:txEl>
                                              <p:pRg st="5" end="5"/>
                                            </p:txEl>
                                          </p:spTgt>
                                        </p:tgtEl>
                                        <p:attrNameLst>
                                          <p:attrName>style.visibility</p:attrName>
                                        </p:attrNameLst>
                                      </p:cBhvr>
                                      <p:to>
                                        <p:strVal val="visible"/>
                                      </p:to>
                                    </p:set>
                                    <p:animEffect transition="in" filter="fade">
                                      <p:cBhvr>
                                        <p:cTn id="37" dur="1000"/>
                                        <p:tgtEl>
                                          <p:spTgt spid="9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1">
                                            <p:txEl>
                                              <p:pRg st="6" end="6"/>
                                            </p:txEl>
                                          </p:spTgt>
                                        </p:tgtEl>
                                        <p:attrNameLst>
                                          <p:attrName>style.visibility</p:attrName>
                                        </p:attrNameLst>
                                      </p:cBhvr>
                                      <p:to>
                                        <p:strVal val="visible"/>
                                      </p:to>
                                    </p:set>
                                    <p:animEffect transition="in" filter="fade">
                                      <p:cBhvr>
                                        <p:cTn id="42" dur="1000"/>
                                        <p:tgtEl>
                                          <p:spTgt spid="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311700" y="593366"/>
            <a:ext cx="8520600" cy="831300"/>
          </a:xfrm>
          <a:prstGeom prst="rect">
            <a:avLst/>
          </a:prstGeom>
          <a:noFill/>
          <a:ln>
            <a:noFill/>
          </a:ln>
        </p:spPr>
        <p:txBody>
          <a:bodyPr lIns="91425" tIns="0" rIns="45700" bIns="0" anchor="t" anchorCtr="0">
            <a:noAutofit/>
          </a:bodyPr>
          <a:lstStyle/>
          <a:p>
            <a:pPr marL="0" marR="0" lvl="0" indent="0" algn="l" rtl="0">
              <a:spcBef>
                <a:spcPts val="0"/>
              </a:spcBef>
              <a:spcAft>
                <a:spcPts val="0"/>
              </a:spcAft>
              <a:buSzPct val="25000"/>
              <a:buNone/>
            </a:pPr>
            <a:r>
              <a:rPr lang="en-US" sz="4700">
                <a:solidFill>
                  <a:srgbClr val="FFC700"/>
                </a:solidFill>
                <a:latin typeface="Calibri"/>
                <a:ea typeface="Calibri"/>
                <a:cs typeface="Calibri"/>
                <a:sym typeface="Calibri"/>
              </a:rPr>
              <a:t>Relevance</a:t>
            </a:r>
          </a:p>
        </p:txBody>
      </p:sp>
      <p:sp>
        <p:nvSpPr>
          <p:cNvPr id="98" name="Shape 98"/>
          <p:cNvSpPr txBox="1"/>
          <p:nvPr/>
        </p:nvSpPr>
        <p:spPr>
          <a:xfrm>
            <a:off x="428625" y="1590000"/>
            <a:ext cx="6200700" cy="954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400" b="1"/>
              <a:t>What are some ways that Geography affects the world today?</a:t>
            </a:r>
          </a:p>
        </p:txBody>
      </p:sp>
      <p:sp>
        <p:nvSpPr>
          <p:cNvPr id="99" name="Shape 99"/>
          <p:cNvSpPr txBox="1"/>
          <p:nvPr/>
        </p:nvSpPr>
        <p:spPr>
          <a:xfrm>
            <a:off x="428625" y="2474850"/>
            <a:ext cx="5981700" cy="15471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400" b="1">
                <a:solidFill>
                  <a:srgbClr val="38761D"/>
                </a:solidFill>
              </a:rPr>
              <a:t>Knowing how Geography determined the economy in the original colonies helps us understand the industries in on the East Coast today.</a:t>
            </a:r>
          </a:p>
        </p:txBody>
      </p:sp>
      <p:pic>
        <p:nvPicPr>
          <p:cNvPr id="100" name="Shape 100">
            <a:hlinkClick r:id="rId3"/>
          </p:cNvPr>
          <p:cNvPicPr preferRelativeResize="0"/>
          <p:nvPr/>
        </p:nvPicPr>
        <p:blipFill rotWithShape="1">
          <a:blip r:embed="rId4">
            <a:alphaModFix/>
          </a:blip>
          <a:srcRect l="10419" r="13192"/>
          <a:stretch/>
        </p:blipFill>
        <p:spPr>
          <a:xfrm>
            <a:off x="6572249" y="1276350"/>
            <a:ext cx="2095499" cy="2257425"/>
          </a:xfrm>
          <a:prstGeom prst="rect">
            <a:avLst/>
          </a:prstGeom>
          <a:noFill/>
          <a:ln>
            <a:noFill/>
          </a:ln>
        </p:spPr>
      </p:pic>
      <p:sp>
        <p:nvSpPr>
          <p:cNvPr id="101" name="Shape 101"/>
          <p:cNvSpPr txBox="1"/>
          <p:nvPr/>
        </p:nvSpPr>
        <p:spPr>
          <a:xfrm>
            <a:off x="7724775" y="466725"/>
            <a:ext cx="1155300" cy="342900"/>
          </a:xfrm>
          <a:prstGeom prst="rect">
            <a:avLst/>
          </a:prstGeom>
          <a:noFill/>
          <a:ln>
            <a:noFill/>
          </a:ln>
        </p:spPr>
        <p:txBody>
          <a:bodyPr lIns="91425" tIns="91425" rIns="91425" bIns="91425" anchor="t" anchorCtr="0">
            <a:noAutofit/>
          </a:bodyPr>
          <a:lstStyle/>
          <a:p>
            <a:pPr lvl="0" rtl="0">
              <a:spcBef>
                <a:spcPts val="0"/>
              </a:spcBef>
              <a:buNone/>
            </a:pPr>
            <a:r>
              <a:rPr lang="en-US" b="1"/>
              <a:t>Relevance</a:t>
            </a:r>
          </a:p>
        </p:txBody>
      </p:sp>
      <p:sp>
        <p:nvSpPr>
          <p:cNvPr id="102" name="Shape 102"/>
          <p:cNvSpPr/>
          <p:nvPr/>
        </p:nvSpPr>
        <p:spPr>
          <a:xfrm>
            <a:off x="500275" y="4120350"/>
            <a:ext cx="8108700" cy="24597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sz="1800" b="1" u="sng">
                <a:solidFill>
                  <a:schemeClr val="dk2"/>
                </a:solidFill>
              </a:rPr>
              <a:t>Vocabulary</a:t>
            </a:r>
          </a:p>
          <a:p>
            <a:pPr lvl="0" rtl="0">
              <a:spcBef>
                <a:spcPts val="0"/>
              </a:spcBef>
              <a:buNone/>
            </a:pPr>
            <a:r>
              <a:rPr lang="en-US" sz="1800" b="1">
                <a:solidFill>
                  <a:schemeClr val="dk2"/>
                </a:solidFill>
              </a:rPr>
              <a:t>Region</a:t>
            </a:r>
            <a:r>
              <a:rPr lang="en-US" sz="1800">
                <a:solidFill>
                  <a:schemeClr val="dk2"/>
                </a:solidFill>
              </a:rPr>
              <a:t>:  an area or division.</a:t>
            </a:r>
          </a:p>
          <a:p>
            <a:pPr lvl="0" rtl="0">
              <a:spcBef>
                <a:spcPts val="0"/>
              </a:spcBef>
              <a:buNone/>
            </a:pPr>
            <a:r>
              <a:rPr lang="en-US" sz="1800" b="1">
                <a:solidFill>
                  <a:schemeClr val="dk2"/>
                </a:solidFill>
              </a:rPr>
              <a:t>Geography:  </a:t>
            </a:r>
            <a:r>
              <a:rPr lang="en-US" sz="1800">
                <a:solidFill>
                  <a:schemeClr val="dk2"/>
                </a:solidFill>
              </a:rPr>
              <a:t>the study of the physical features of the earth and its </a:t>
            </a:r>
          </a:p>
          <a:p>
            <a:pPr marL="1371600" lvl="0" indent="0" rtl="0">
              <a:spcBef>
                <a:spcPts val="0"/>
              </a:spcBef>
              <a:buNone/>
            </a:pPr>
            <a:r>
              <a:rPr lang="en-US" sz="1800">
                <a:solidFill>
                  <a:schemeClr val="dk2"/>
                </a:solidFill>
              </a:rPr>
              <a:t>atmosphere </a:t>
            </a:r>
            <a:r>
              <a:rPr lang="en-US" sz="1800">
                <a:solidFill>
                  <a:schemeClr val="dk2"/>
                </a:solidFill>
                <a:highlight>
                  <a:srgbClr val="FFFFFF"/>
                </a:highlight>
              </a:rPr>
              <a:t>and of human activity as it affects and is affected by these.</a:t>
            </a:r>
          </a:p>
          <a:p>
            <a:pPr lvl="0" rtl="0">
              <a:spcBef>
                <a:spcPts val="0"/>
              </a:spcBef>
              <a:buNone/>
            </a:pPr>
            <a:r>
              <a:rPr lang="en-US" sz="1800" b="1">
                <a:solidFill>
                  <a:schemeClr val="dk2"/>
                </a:solidFill>
                <a:highlight>
                  <a:srgbClr val="FFFFFF"/>
                </a:highlight>
              </a:rPr>
              <a:t>Economy</a:t>
            </a:r>
            <a:r>
              <a:rPr lang="en-US" sz="1800">
                <a:solidFill>
                  <a:schemeClr val="dk2"/>
                </a:solidFill>
                <a:highlight>
                  <a:srgbClr val="FFFFFF"/>
                </a:highlight>
              </a:rPr>
              <a:t>:  the wealth and resources of a country or region, especially in </a:t>
            </a:r>
          </a:p>
          <a:p>
            <a:pPr marL="914400" lvl="0" indent="0" rtl="0">
              <a:spcBef>
                <a:spcPts val="0"/>
              </a:spcBef>
              <a:buNone/>
            </a:pPr>
            <a:r>
              <a:rPr lang="en-US" sz="1800">
                <a:solidFill>
                  <a:schemeClr val="dk2"/>
                </a:solidFill>
                <a:highlight>
                  <a:srgbClr val="FFFFFF"/>
                </a:highlight>
              </a:rPr>
              <a:t>   terms of the production and consumption of goods and         </a:t>
            </a:r>
          </a:p>
          <a:p>
            <a:pPr marL="914400" lvl="0" indent="0" rtl="0">
              <a:spcBef>
                <a:spcPts val="0"/>
              </a:spcBef>
              <a:buNone/>
            </a:pPr>
            <a:r>
              <a:rPr lang="en-US" sz="1800">
                <a:solidFill>
                  <a:schemeClr val="dk2"/>
                </a:solidFill>
                <a:highlight>
                  <a:srgbClr val="FFFFFF"/>
                </a:highlight>
              </a:rPr>
              <a:t>   services.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311700" y="593366"/>
            <a:ext cx="8520600" cy="831300"/>
          </a:xfrm>
          <a:prstGeom prst="rect">
            <a:avLst/>
          </a:prstGeom>
        </p:spPr>
        <p:txBody>
          <a:bodyPr lIns="91425" tIns="91425" rIns="91425" bIns="91425" anchor="t" anchorCtr="0">
            <a:noAutofit/>
          </a:bodyPr>
          <a:lstStyle/>
          <a:p>
            <a:pPr lvl="0">
              <a:spcBef>
                <a:spcPts val="0"/>
              </a:spcBef>
              <a:buNone/>
            </a:pPr>
            <a:r>
              <a:rPr lang="en-US" dirty="0"/>
              <a:t>Skill Steps</a:t>
            </a:r>
          </a:p>
        </p:txBody>
      </p:sp>
      <p:sp>
        <p:nvSpPr>
          <p:cNvPr id="109" name="Shape 109"/>
          <p:cNvSpPr txBox="1">
            <a:spLocks noGrp="1"/>
          </p:cNvSpPr>
          <p:nvPr>
            <p:ph type="body" idx="1"/>
          </p:nvPr>
        </p:nvSpPr>
        <p:spPr>
          <a:xfrm>
            <a:off x="311700" y="1536633"/>
            <a:ext cx="8520600" cy="4555200"/>
          </a:xfrm>
          <a:prstGeom prst="rect">
            <a:avLst/>
          </a:prstGeom>
        </p:spPr>
        <p:txBody>
          <a:bodyPr lIns="91425" tIns="91425" rIns="91425" bIns="91425" anchor="t" anchorCtr="0">
            <a:noAutofit/>
          </a:bodyPr>
          <a:lstStyle/>
          <a:p>
            <a:pPr marL="457200" lvl="0" indent="-381000">
              <a:spcBef>
                <a:spcPts val="0"/>
              </a:spcBef>
              <a:buClr>
                <a:srgbClr val="000000"/>
              </a:buClr>
              <a:buSzPct val="100000"/>
              <a:buAutoNum type="arabicPeriod"/>
            </a:pPr>
            <a:r>
              <a:rPr lang="en-US" sz="2400" b="1" dirty="0">
                <a:solidFill>
                  <a:srgbClr val="000000"/>
                </a:solidFill>
              </a:rPr>
              <a:t>Read the Text</a:t>
            </a:r>
          </a:p>
          <a:p>
            <a:pPr marL="457200" lvl="0" indent="-381000">
              <a:spcBef>
                <a:spcPts val="0"/>
              </a:spcBef>
              <a:buClr>
                <a:srgbClr val="000000"/>
              </a:buClr>
              <a:buSzPct val="100000"/>
              <a:buAutoNum type="arabicPeriod"/>
            </a:pPr>
            <a:r>
              <a:rPr lang="en-US" sz="2400" b="1" dirty="0">
                <a:solidFill>
                  <a:srgbClr val="000000"/>
                </a:solidFill>
              </a:rPr>
              <a:t>Highlight the information about the </a:t>
            </a:r>
            <a:r>
              <a:rPr lang="en-US" sz="2400" b="1" dirty="0">
                <a:solidFill>
                  <a:srgbClr val="000000"/>
                </a:solidFill>
                <a:highlight>
                  <a:srgbClr val="FFF2CC"/>
                </a:highlight>
              </a:rPr>
              <a:t>Geography</a:t>
            </a:r>
            <a:r>
              <a:rPr lang="en-US" sz="2400" b="1" dirty="0">
                <a:solidFill>
                  <a:srgbClr val="000000"/>
                </a:solidFill>
              </a:rPr>
              <a:t> in </a:t>
            </a:r>
            <a:r>
              <a:rPr lang="en-US" sz="2400" b="1" dirty="0">
                <a:solidFill>
                  <a:srgbClr val="000000"/>
                </a:solidFill>
                <a:highlight>
                  <a:srgbClr val="FFF2CC"/>
                </a:highlight>
              </a:rPr>
              <a:t>Yellow</a:t>
            </a:r>
            <a:r>
              <a:rPr lang="en-US" sz="2400" b="1" dirty="0">
                <a:solidFill>
                  <a:srgbClr val="000000"/>
                </a:solidFill>
              </a:rPr>
              <a:t>.</a:t>
            </a:r>
          </a:p>
          <a:p>
            <a:pPr marL="457200" lvl="0" indent="-381000">
              <a:spcBef>
                <a:spcPts val="0"/>
              </a:spcBef>
              <a:buClr>
                <a:srgbClr val="000000"/>
              </a:buClr>
              <a:buSzPct val="100000"/>
              <a:buAutoNum type="arabicPeriod"/>
            </a:pPr>
            <a:r>
              <a:rPr lang="en-US" sz="2400" b="1" dirty="0">
                <a:solidFill>
                  <a:srgbClr val="000000"/>
                </a:solidFill>
              </a:rPr>
              <a:t>Highlight the information about the </a:t>
            </a:r>
            <a:r>
              <a:rPr lang="en-US" sz="2400" b="1" dirty="0">
                <a:solidFill>
                  <a:srgbClr val="000000"/>
                </a:solidFill>
                <a:highlight>
                  <a:srgbClr val="F4CCCC"/>
                </a:highlight>
              </a:rPr>
              <a:t>Economy</a:t>
            </a:r>
            <a:r>
              <a:rPr lang="en-US" sz="2400" b="1" dirty="0">
                <a:solidFill>
                  <a:srgbClr val="000000"/>
                </a:solidFill>
              </a:rPr>
              <a:t> in </a:t>
            </a:r>
            <a:r>
              <a:rPr lang="en-US" sz="2400" b="1" dirty="0">
                <a:solidFill>
                  <a:srgbClr val="000000"/>
                </a:solidFill>
                <a:highlight>
                  <a:srgbClr val="F4CCCC"/>
                </a:highlight>
              </a:rPr>
              <a:t>Pink</a:t>
            </a:r>
            <a:r>
              <a:rPr lang="en-US" sz="2400" b="1" dirty="0">
                <a:solidFill>
                  <a:srgbClr val="000000"/>
                </a:solidFill>
              </a:rPr>
              <a:t>.</a:t>
            </a:r>
          </a:p>
          <a:p>
            <a:pPr marL="457200" lvl="0" indent="-381000" rtl="0">
              <a:spcBef>
                <a:spcPts val="0"/>
              </a:spcBef>
              <a:buClr>
                <a:srgbClr val="000000"/>
              </a:buClr>
              <a:buSzPct val="100000"/>
              <a:buAutoNum type="arabicPeriod"/>
            </a:pPr>
            <a:r>
              <a:rPr lang="en-US" sz="2400" b="1" dirty="0">
                <a:solidFill>
                  <a:srgbClr val="000000"/>
                </a:solidFill>
              </a:rPr>
              <a:t>Determine how Geography and industries are connected.</a:t>
            </a:r>
          </a:p>
          <a:p>
            <a:pPr marL="457200" lvl="0" indent="-381000">
              <a:spcBef>
                <a:spcPts val="0"/>
              </a:spcBef>
              <a:buClr>
                <a:srgbClr val="000000"/>
              </a:buClr>
              <a:buSzPct val="100000"/>
              <a:buAutoNum type="arabicPeriod"/>
            </a:pPr>
            <a:r>
              <a:rPr lang="en-US" sz="2400" b="1" dirty="0">
                <a:solidFill>
                  <a:srgbClr val="000000"/>
                </a:solidFill>
              </a:rPr>
              <a:t>Write a short paragraph sharing your findings.</a:t>
            </a:r>
            <a:br>
              <a:rPr lang="en-US" sz="2400" b="1" dirty="0">
                <a:solidFill>
                  <a:srgbClr val="000000"/>
                </a:solidFill>
              </a:rPr>
            </a:br>
            <a:endParaRPr lang="en-US" sz="2400" b="1" dirty="0">
              <a:solidFill>
                <a:srgbClr val="0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a:spcBef>
                <a:spcPts val="0"/>
              </a:spcBef>
              <a:buNone/>
            </a:pPr>
            <a:r>
              <a:rPr lang="en-US" sz="2400"/>
              <a:t>New England Colonies Geography and Economy</a:t>
            </a:r>
          </a:p>
        </p:txBody>
      </p:sp>
      <p:sp>
        <p:nvSpPr>
          <p:cNvPr id="116" name="Shape 11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shaped by glaciers. During the Ice Age, thick sheets of ice cut through the mountains. Glaciers pushed rocks and rich soil south. A thin layer of rocky dirt was left. Crops did not grow well in the rocky, sandy soil. Forests and hills made it hard to farm. In New England, the summers were warm, but winters were long and cold. The growing season was only about five months long. Colonists in New England used other natural resources to make a living. They cut down trees to make buildings and boats. They caught fish and whales for food and other products.</a:t>
            </a:r>
          </a:p>
        </p:txBody>
      </p:sp>
      <p:sp>
        <p:nvSpPr>
          <p:cNvPr id="117" name="Shape 117"/>
          <p:cNvSpPr txBox="1"/>
          <p:nvPr/>
        </p:nvSpPr>
        <p:spPr>
          <a:xfrm>
            <a:off x="7667400" y="441200"/>
            <a:ext cx="1407000" cy="364800"/>
          </a:xfrm>
          <a:prstGeom prst="rect">
            <a:avLst/>
          </a:prstGeom>
          <a:noFill/>
          <a:ln>
            <a:noFill/>
          </a:ln>
        </p:spPr>
        <p:txBody>
          <a:bodyPr lIns="91425" tIns="91425" rIns="91425" bIns="91425" anchor="t" anchorCtr="0">
            <a:noAutofit/>
          </a:bodyPr>
          <a:lstStyle/>
          <a:p>
            <a:pPr lvl="0">
              <a:spcBef>
                <a:spcPts val="0"/>
              </a:spcBef>
              <a:buNone/>
            </a:pPr>
            <a:r>
              <a:rPr lang="en-US" b="1"/>
              <a:t>Skill - I Do</a:t>
            </a:r>
          </a:p>
        </p:txBody>
      </p:sp>
      <p:sp>
        <p:nvSpPr>
          <p:cNvPr id="118" name="Shape 11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119" name="Shape 11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126" name="Shape 12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ice cut through the mountains. Glaciers pushed rocks and rich soil south. A thin layer of rocky dirt was left. Crops did not grow well in the rocky, sandy soil. Forests and hills made it hard to farm. In New England, the summers were warm, but winters were long and cold. The growing season was only about five months long. Colonists in New England used other natural resources to make a living. They cut down trees to make buildings and boats. They caught fish and whales for food and other products.</a:t>
            </a:r>
          </a:p>
        </p:txBody>
      </p:sp>
      <p:sp>
        <p:nvSpPr>
          <p:cNvPr id="127" name="Shape 12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128" name="Shape 12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129" name="Shape 12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136" name="Shape 13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pushed rocks and rich soil south. A thin layer of rocky dirt was left. Crops did not grow well in the rocky, sandy soil. Forests and hills made it hard to farm. In New England, the summers were warm, but winters were long and cold. The growing season was only about five months long. Colonists in New England used other natural resources to make a living. They cut down trees to make buildings and boats. They caught fish and whales for food and other products.</a:t>
            </a:r>
          </a:p>
        </p:txBody>
      </p:sp>
      <p:sp>
        <p:nvSpPr>
          <p:cNvPr id="137" name="Shape 13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138" name="Shape 13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139" name="Shape 13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146" name="Shape 14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a:t>
            </a:r>
            <a:r>
              <a:rPr lang="en-US" b="1">
                <a:highlight>
                  <a:srgbClr val="FFF2CC"/>
                </a:highlight>
              </a:rPr>
              <a:t>pushed rocks and rich soil south</a:t>
            </a:r>
            <a:r>
              <a:rPr lang="en-US" b="1"/>
              <a:t>. A thin layer of rocky dirt was left. Crops did not grow well in the rocky, sandy soil. Forests and hills made it hard to farm. In New England, the summers were warm, but winters were long and cold. The growing season was only about five months long. Colonists in New England used other natural resources to make a living. They cut down trees to make buildings and boats. They caught fish and whales for food and other products.</a:t>
            </a:r>
          </a:p>
        </p:txBody>
      </p:sp>
      <p:sp>
        <p:nvSpPr>
          <p:cNvPr id="147" name="Shape 14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148" name="Shape 14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149" name="Shape 14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156" name="Shape 15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a:t>
            </a:r>
            <a:r>
              <a:rPr lang="en-US" b="1">
                <a:highlight>
                  <a:srgbClr val="FFF2CC"/>
                </a:highlight>
              </a:rPr>
              <a:t>pushed rocks and rich soil south</a:t>
            </a:r>
            <a:r>
              <a:rPr lang="en-US" b="1"/>
              <a:t>. A </a:t>
            </a:r>
            <a:r>
              <a:rPr lang="en-US" b="1">
                <a:highlight>
                  <a:srgbClr val="FFF2CC"/>
                </a:highlight>
              </a:rPr>
              <a:t>thin layer of rocky dirt</a:t>
            </a:r>
            <a:r>
              <a:rPr lang="en-US" b="1"/>
              <a:t> was left. Crops did not grow well in the rocky, sandy soil. Forests and hills made it hard to farm. In New England, the summers were warm, but winters were long and cold. The growing season was only about five months long. Colonists in New England used other natural resources to make a living. They cut down trees to make buildings and boats. They caught fish and whales for food and other products.</a:t>
            </a:r>
          </a:p>
        </p:txBody>
      </p:sp>
      <p:sp>
        <p:nvSpPr>
          <p:cNvPr id="157" name="Shape 15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158" name="Shape 15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159" name="Shape 15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166" name="Shape 16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a:t>
            </a:r>
            <a:r>
              <a:rPr lang="en-US" b="1">
                <a:highlight>
                  <a:srgbClr val="FFF2CC"/>
                </a:highlight>
              </a:rPr>
              <a:t>pushed rocks and rich soil south</a:t>
            </a:r>
            <a:r>
              <a:rPr lang="en-US" b="1"/>
              <a:t>. A </a:t>
            </a:r>
            <a:r>
              <a:rPr lang="en-US" b="1">
                <a:highlight>
                  <a:srgbClr val="FFF2CC"/>
                </a:highlight>
              </a:rPr>
              <a:t>thin layer of rocky dirt</a:t>
            </a:r>
            <a:r>
              <a:rPr lang="en-US" b="1"/>
              <a:t> was left. Crops did not grow well in the </a:t>
            </a:r>
            <a:r>
              <a:rPr lang="en-US" b="1">
                <a:highlight>
                  <a:srgbClr val="FFF2CC"/>
                </a:highlight>
              </a:rPr>
              <a:t>rocky, sandy soil</a:t>
            </a:r>
            <a:r>
              <a:rPr lang="en-US" b="1"/>
              <a:t>. Forests and hills made it hard to farm. In New England, the summers were warm, but winters were long and cold. The growing season was only about five months long. Colonists in New England used other natural resources to make a living. They cut down trees to make buildings and boats. They caught fish and whales for food and other products.</a:t>
            </a:r>
          </a:p>
        </p:txBody>
      </p:sp>
      <p:sp>
        <p:nvSpPr>
          <p:cNvPr id="167" name="Shape 16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168" name="Shape 16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169" name="Shape 16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176" name="Shape 17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a:t>
            </a:r>
            <a:r>
              <a:rPr lang="en-US" b="1">
                <a:highlight>
                  <a:srgbClr val="FFF2CC"/>
                </a:highlight>
              </a:rPr>
              <a:t>pushed rocks and rich soil south</a:t>
            </a:r>
            <a:r>
              <a:rPr lang="en-US" b="1"/>
              <a:t>. A </a:t>
            </a:r>
            <a:r>
              <a:rPr lang="en-US" b="1">
                <a:highlight>
                  <a:srgbClr val="FFF2CC"/>
                </a:highlight>
              </a:rPr>
              <a:t>thin layer of rocky dirt</a:t>
            </a:r>
            <a:r>
              <a:rPr lang="en-US" b="1"/>
              <a:t> was left. Crops did not grow well in the </a:t>
            </a:r>
            <a:r>
              <a:rPr lang="en-US" b="1">
                <a:highlight>
                  <a:srgbClr val="FFF2CC"/>
                </a:highlight>
              </a:rPr>
              <a:t>rocky, sandy soil</a:t>
            </a:r>
            <a:r>
              <a:rPr lang="en-US" b="1"/>
              <a:t>. </a:t>
            </a:r>
            <a:r>
              <a:rPr lang="en-US" b="1">
                <a:highlight>
                  <a:srgbClr val="FFF2CC"/>
                </a:highlight>
              </a:rPr>
              <a:t>Forests and hills </a:t>
            </a:r>
            <a:r>
              <a:rPr lang="en-US" b="1"/>
              <a:t>made it hard to farm. In New England, the summers were warm, but winters were long and cold. The growing season was only about five months long. Colonists in New England used other natural resources to make a living. They cut down trees to make buildings and boats. They caught fish and whales for food and other products.</a:t>
            </a:r>
          </a:p>
        </p:txBody>
      </p:sp>
      <p:sp>
        <p:nvSpPr>
          <p:cNvPr id="177" name="Shape 17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178" name="Shape 17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179" name="Shape 17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186" name="Shape 18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a:t>
            </a:r>
            <a:r>
              <a:rPr lang="en-US" b="1">
                <a:highlight>
                  <a:srgbClr val="FFF2CC"/>
                </a:highlight>
              </a:rPr>
              <a:t>pushed rocks and rich soil south</a:t>
            </a:r>
            <a:r>
              <a:rPr lang="en-US" b="1"/>
              <a:t>. A </a:t>
            </a:r>
            <a:r>
              <a:rPr lang="en-US" b="1">
                <a:highlight>
                  <a:srgbClr val="FFF2CC"/>
                </a:highlight>
              </a:rPr>
              <a:t>thin layer of rocky dirt</a:t>
            </a:r>
            <a:r>
              <a:rPr lang="en-US" b="1"/>
              <a:t> was left. Crops did not grow well in the </a:t>
            </a:r>
            <a:r>
              <a:rPr lang="en-US" b="1">
                <a:highlight>
                  <a:srgbClr val="FFF2CC"/>
                </a:highlight>
              </a:rPr>
              <a:t>rocky, sandy soil</a:t>
            </a:r>
            <a:r>
              <a:rPr lang="en-US" b="1"/>
              <a:t>. </a:t>
            </a:r>
            <a:r>
              <a:rPr lang="en-US" b="1">
                <a:highlight>
                  <a:srgbClr val="FFF2CC"/>
                </a:highlight>
              </a:rPr>
              <a:t>Forests and hills </a:t>
            </a:r>
            <a:r>
              <a:rPr lang="en-US" b="1"/>
              <a:t>made it hard to farm. In New England, the </a:t>
            </a:r>
            <a:r>
              <a:rPr lang="en-US" b="1">
                <a:highlight>
                  <a:srgbClr val="FFF2CC"/>
                </a:highlight>
              </a:rPr>
              <a:t>summers were warm</a:t>
            </a:r>
            <a:r>
              <a:rPr lang="en-US" b="1"/>
              <a:t>, but winters were long and cold. The growing season was only about five months long. Colonists in New England used other natural resources to make a living. They cut down trees to make buildings and boats. They caught fish and whales for food and other products.</a:t>
            </a:r>
          </a:p>
        </p:txBody>
      </p:sp>
      <p:sp>
        <p:nvSpPr>
          <p:cNvPr id="187" name="Shape 18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188" name="Shape 18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189" name="Shape 18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196" name="Shape 19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a:t>
            </a:r>
            <a:r>
              <a:rPr lang="en-US" b="1">
                <a:highlight>
                  <a:srgbClr val="FFF2CC"/>
                </a:highlight>
              </a:rPr>
              <a:t>pushed rocks and rich soil south</a:t>
            </a:r>
            <a:r>
              <a:rPr lang="en-US" b="1"/>
              <a:t>. A </a:t>
            </a:r>
            <a:r>
              <a:rPr lang="en-US" b="1">
                <a:highlight>
                  <a:srgbClr val="FFF2CC"/>
                </a:highlight>
              </a:rPr>
              <a:t>thin layer of rocky dirt</a:t>
            </a:r>
            <a:r>
              <a:rPr lang="en-US" b="1"/>
              <a:t> was left. Crops did not grow well in the </a:t>
            </a:r>
            <a:r>
              <a:rPr lang="en-US" b="1">
                <a:highlight>
                  <a:srgbClr val="FFF2CC"/>
                </a:highlight>
              </a:rPr>
              <a:t>rocky, sandy soil</a:t>
            </a:r>
            <a:r>
              <a:rPr lang="en-US" b="1"/>
              <a:t>. </a:t>
            </a:r>
            <a:r>
              <a:rPr lang="en-US" b="1">
                <a:highlight>
                  <a:srgbClr val="FFF2CC"/>
                </a:highlight>
              </a:rPr>
              <a:t>Forests and hills </a:t>
            </a:r>
            <a:r>
              <a:rPr lang="en-US" b="1"/>
              <a:t>made it hard to farm. In New England, the </a:t>
            </a:r>
            <a:r>
              <a:rPr lang="en-US" b="1">
                <a:highlight>
                  <a:srgbClr val="FFF2CC"/>
                </a:highlight>
              </a:rPr>
              <a:t>summers were warm</a:t>
            </a:r>
            <a:r>
              <a:rPr lang="en-US" b="1"/>
              <a:t>, but </a:t>
            </a:r>
            <a:r>
              <a:rPr lang="en-US" b="1">
                <a:highlight>
                  <a:srgbClr val="FFF2CC"/>
                </a:highlight>
              </a:rPr>
              <a:t>winters were long and cold</a:t>
            </a:r>
            <a:r>
              <a:rPr lang="en-US" b="1"/>
              <a:t>. The growing season was only about five months long. Colonists in New England used other natural resources to make a living. They cut down trees to make buildings and boats. They caught fish and whales for food and other products.</a:t>
            </a:r>
          </a:p>
        </p:txBody>
      </p:sp>
      <p:sp>
        <p:nvSpPr>
          <p:cNvPr id="197" name="Shape 19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198" name="Shape 19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199" name="Shape 19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206" name="Shape 20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a:t>
            </a:r>
            <a:r>
              <a:rPr lang="en-US" b="1">
                <a:highlight>
                  <a:srgbClr val="FFF2CC"/>
                </a:highlight>
              </a:rPr>
              <a:t>pushed rocks and rich soil south</a:t>
            </a:r>
            <a:r>
              <a:rPr lang="en-US" b="1"/>
              <a:t>. A </a:t>
            </a:r>
            <a:r>
              <a:rPr lang="en-US" b="1">
                <a:highlight>
                  <a:srgbClr val="FFF2CC"/>
                </a:highlight>
              </a:rPr>
              <a:t>thin layer of rocky dirt</a:t>
            </a:r>
            <a:r>
              <a:rPr lang="en-US" b="1"/>
              <a:t> was left. Crops did not grow well in the </a:t>
            </a:r>
            <a:r>
              <a:rPr lang="en-US" b="1">
                <a:highlight>
                  <a:srgbClr val="FFF2CC"/>
                </a:highlight>
              </a:rPr>
              <a:t>rocky, sandy soil</a:t>
            </a:r>
            <a:r>
              <a:rPr lang="en-US" b="1"/>
              <a:t>. </a:t>
            </a:r>
            <a:r>
              <a:rPr lang="en-US" b="1">
                <a:highlight>
                  <a:srgbClr val="FFF2CC"/>
                </a:highlight>
              </a:rPr>
              <a:t>Forests and hills </a:t>
            </a:r>
            <a:r>
              <a:rPr lang="en-US" b="1"/>
              <a:t>made it hard to farm. In New England, the </a:t>
            </a:r>
            <a:r>
              <a:rPr lang="en-US" b="1">
                <a:highlight>
                  <a:srgbClr val="FFF2CC"/>
                </a:highlight>
              </a:rPr>
              <a:t>summers were warm</a:t>
            </a:r>
            <a:r>
              <a:rPr lang="en-US" b="1"/>
              <a:t>, but </a:t>
            </a:r>
            <a:r>
              <a:rPr lang="en-US" b="1">
                <a:highlight>
                  <a:srgbClr val="FFF2CC"/>
                </a:highlight>
              </a:rPr>
              <a:t>winters were long and cold</a:t>
            </a:r>
            <a:r>
              <a:rPr lang="en-US" b="1"/>
              <a:t>. The growing season was only about five months long. Colonists in New England </a:t>
            </a:r>
            <a:r>
              <a:rPr lang="en-US" b="1">
                <a:highlight>
                  <a:srgbClr val="F4CCCC"/>
                </a:highlight>
              </a:rPr>
              <a:t>used other natural resources</a:t>
            </a:r>
            <a:r>
              <a:rPr lang="en-US" b="1"/>
              <a:t> to make a living. They cut down trees to make buildings and boats. They caught fish and whales for food and other products.</a:t>
            </a:r>
          </a:p>
        </p:txBody>
      </p:sp>
      <p:sp>
        <p:nvSpPr>
          <p:cNvPr id="207" name="Shape 20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208" name="Shape 208"/>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209" name="Shape 20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216" name="Shape 21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a:t>
            </a:r>
            <a:r>
              <a:rPr lang="en-US" b="1">
                <a:highlight>
                  <a:srgbClr val="FFF2CC"/>
                </a:highlight>
              </a:rPr>
              <a:t>pushed rocks and rich soil south</a:t>
            </a:r>
            <a:r>
              <a:rPr lang="en-US" b="1"/>
              <a:t>. A </a:t>
            </a:r>
            <a:r>
              <a:rPr lang="en-US" b="1">
                <a:highlight>
                  <a:srgbClr val="FFF2CC"/>
                </a:highlight>
              </a:rPr>
              <a:t>thin layer of rocky dirt</a:t>
            </a:r>
            <a:r>
              <a:rPr lang="en-US" b="1"/>
              <a:t> was left. Crops did not grow well in the </a:t>
            </a:r>
            <a:r>
              <a:rPr lang="en-US" b="1">
                <a:highlight>
                  <a:srgbClr val="FFF2CC"/>
                </a:highlight>
              </a:rPr>
              <a:t>rocky, sandy soil</a:t>
            </a:r>
            <a:r>
              <a:rPr lang="en-US" b="1"/>
              <a:t>. </a:t>
            </a:r>
            <a:r>
              <a:rPr lang="en-US" b="1">
                <a:highlight>
                  <a:srgbClr val="FFF2CC"/>
                </a:highlight>
              </a:rPr>
              <a:t>Forests and hills </a:t>
            </a:r>
            <a:r>
              <a:rPr lang="en-US" b="1"/>
              <a:t>made it hard to farm. In New England, the </a:t>
            </a:r>
            <a:r>
              <a:rPr lang="en-US" b="1">
                <a:highlight>
                  <a:srgbClr val="FFF2CC"/>
                </a:highlight>
              </a:rPr>
              <a:t>summers were warm</a:t>
            </a:r>
            <a:r>
              <a:rPr lang="en-US" b="1"/>
              <a:t>, but </a:t>
            </a:r>
            <a:r>
              <a:rPr lang="en-US" b="1">
                <a:highlight>
                  <a:srgbClr val="FFF2CC"/>
                </a:highlight>
              </a:rPr>
              <a:t>winters were long and cold</a:t>
            </a:r>
            <a:r>
              <a:rPr lang="en-US" b="1"/>
              <a:t>. The growing season was only about five months long. Colonists in New England </a:t>
            </a:r>
            <a:r>
              <a:rPr lang="en-US" b="1">
                <a:highlight>
                  <a:srgbClr val="F4CCCC"/>
                </a:highlight>
              </a:rPr>
              <a:t>used other natural resources</a:t>
            </a:r>
            <a:r>
              <a:rPr lang="en-US" b="1"/>
              <a:t> to make a living. They cut down </a:t>
            </a:r>
            <a:r>
              <a:rPr lang="en-US" b="1">
                <a:highlight>
                  <a:srgbClr val="F4CCCC"/>
                </a:highlight>
              </a:rPr>
              <a:t>trees to make buildings and boats</a:t>
            </a:r>
            <a:r>
              <a:rPr lang="en-US" b="1"/>
              <a:t>. They caught fish and whales for food and other products.</a:t>
            </a:r>
          </a:p>
        </p:txBody>
      </p:sp>
      <p:sp>
        <p:nvSpPr>
          <p:cNvPr id="217" name="Shape 21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218" name="Shape 218"/>
          <p:cNvSpPr/>
          <p:nvPr/>
        </p:nvSpPr>
        <p:spPr>
          <a:xfrm>
            <a:off x="274925" y="130512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219" name="Shape 21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title"/>
          </p:nvPr>
        </p:nvSpPr>
        <p:spPr>
          <a:xfrm>
            <a:off x="391150" y="653600"/>
            <a:ext cx="7355700" cy="510600"/>
          </a:xfrm>
          <a:prstGeom prst="rect">
            <a:avLst/>
          </a:prstGeom>
        </p:spPr>
        <p:txBody>
          <a:bodyPr lIns="91425" tIns="91425" rIns="91425" bIns="91425" anchor="t" anchorCtr="0">
            <a:noAutofit/>
          </a:bodyPr>
          <a:lstStyle/>
          <a:p>
            <a:pPr lvl="0" rtl="0">
              <a:spcBef>
                <a:spcPts val="0"/>
              </a:spcBef>
              <a:buNone/>
            </a:pPr>
            <a:r>
              <a:rPr lang="en-US" sz="2400"/>
              <a:t>New England Colonies Geography and Economy</a:t>
            </a:r>
          </a:p>
        </p:txBody>
      </p:sp>
      <p:sp>
        <p:nvSpPr>
          <p:cNvPr id="226" name="Shape 226"/>
          <p:cNvSpPr txBox="1"/>
          <p:nvPr/>
        </p:nvSpPr>
        <p:spPr>
          <a:xfrm>
            <a:off x="2862700" y="1238525"/>
            <a:ext cx="6132000" cy="33405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The English colonies in North America were located between the Atlantic Ocean and the Appalachian Mountains. France had colonies to the north. Spain had colonies to the south. The thirteen colonies can be separated into three parts, or regions, by geography and climate: New England, the Middle Colonies, and the Southern Colonies. The land in New England was </a:t>
            </a:r>
            <a:r>
              <a:rPr lang="en-US" b="1">
                <a:highlight>
                  <a:srgbClr val="FFF2CC"/>
                </a:highlight>
              </a:rPr>
              <a:t>shaped by glaciers</a:t>
            </a:r>
            <a:r>
              <a:rPr lang="en-US" b="1"/>
              <a:t>. During the Ice Age, thick sheets of </a:t>
            </a:r>
            <a:r>
              <a:rPr lang="en-US" b="1">
                <a:highlight>
                  <a:srgbClr val="FFF2CC"/>
                </a:highlight>
              </a:rPr>
              <a:t>ice cut through the mountains</a:t>
            </a:r>
            <a:r>
              <a:rPr lang="en-US" b="1"/>
              <a:t>. Glaciers </a:t>
            </a:r>
            <a:r>
              <a:rPr lang="en-US" b="1">
                <a:highlight>
                  <a:srgbClr val="FFF2CC"/>
                </a:highlight>
              </a:rPr>
              <a:t>pushed rocks and rich soil south</a:t>
            </a:r>
            <a:r>
              <a:rPr lang="en-US" b="1"/>
              <a:t>. A </a:t>
            </a:r>
            <a:r>
              <a:rPr lang="en-US" b="1">
                <a:highlight>
                  <a:srgbClr val="FFF2CC"/>
                </a:highlight>
              </a:rPr>
              <a:t>thin layer of rocky dirt</a:t>
            </a:r>
            <a:r>
              <a:rPr lang="en-US" b="1"/>
              <a:t> was left. Crops did not grow well in the </a:t>
            </a:r>
            <a:r>
              <a:rPr lang="en-US" b="1">
                <a:highlight>
                  <a:srgbClr val="FFF2CC"/>
                </a:highlight>
              </a:rPr>
              <a:t>rocky, sandy soil</a:t>
            </a:r>
            <a:r>
              <a:rPr lang="en-US" b="1"/>
              <a:t>. </a:t>
            </a:r>
            <a:r>
              <a:rPr lang="en-US" b="1">
                <a:highlight>
                  <a:srgbClr val="FFF2CC"/>
                </a:highlight>
              </a:rPr>
              <a:t>Forests and hills </a:t>
            </a:r>
            <a:r>
              <a:rPr lang="en-US" b="1"/>
              <a:t>made it hard to farm. In New England, the </a:t>
            </a:r>
            <a:r>
              <a:rPr lang="en-US" b="1">
                <a:highlight>
                  <a:srgbClr val="FFF2CC"/>
                </a:highlight>
              </a:rPr>
              <a:t>summers were warm</a:t>
            </a:r>
            <a:r>
              <a:rPr lang="en-US" b="1"/>
              <a:t>, but </a:t>
            </a:r>
            <a:r>
              <a:rPr lang="en-US" b="1">
                <a:highlight>
                  <a:srgbClr val="FFF2CC"/>
                </a:highlight>
              </a:rPr>
              <a:t>winters were long and cold</a:t>
            </a:r>
            <a:r>
              <a:rPr lang="en-US" b="1"/>
              <a:t>. The growing season was only about five months long. Colonists in New England </a:t>
            </a:r>
            <a:r>
              <a:rPr lang="en-US" b="1">
                <a:highlight>
                  <a:srgbClr val="F4CCCC"/>
                </a:highlight>
              </a:rPr>
              <a:t>used other natural resources</a:t>
            </a:r>
            <a:r>
              <a:rPr lang="en-US" b="1"/>
              <a:t> to make a living. They cut down </a:t>
            </a:r>
            <a:r>
              <a:rPr lang="en-US" b="1">
                <a:highlight>
                  <a:srgbClr val="F4CCCC"/>
                </a:highlight>
              </a:rPr>
              <a:t>trees to make buildings and boats</a:t>
            </a:r>
            <a:r>
              <a:rPr lang="en-US" b="1"/>
              <a:t>. They caught </a:t>
            </a:r>
            <a:r>
              <a:rPr lang="en-US" b="1">
                <a:highlight>
                  <a:srgbClr val="F4CCCC"/>
                </a:highlight>
              </a:rPr>
              <a:t>fish and whales for food and other products</a:t>
            </a:r>
            <a:r>
              <a:rPr lang="en-US" b="1"/>
              <a:t>.</a:t>
            </a:r>
          </a:p>
        </p:txBody>
      </p:sp>
      <p:sp>
        <p:nvSpPr>
          <p:cNvPr id="227" name="Shape 227"/>
          <p:cNvSpPr txBox="1"/>
          <p:nvPr/>
        </p:nvSpPr>
        <p:spPr>
          <a:xfrm>
            <a:off x="7667400" y="441200"/>
            <a:ext cx="1407000" cy="364800"/>
          </a:xfrm>
          <a:prstGeom prst="rect">
            <a:avLst/>
          </a:prstGeom>
          <a:noFill/>
          <a:ln>
            <a:noFill/>
          </a:ln>
        </p:spPr>
        <p:txBody>
          <a:bodyPr lIns="91425" tIns="91425" rIns="91425" bIns="91425" anchor="t" anchorCtr="0">
            <a:noAutofit/>
          </a:bodyPr>
          <a:lstStyle/>
          <a:p>
            <a:pPr lvl="0" rtl="0">
              <a:spcBef>
                <a:spcPts val="0"/>
              </a:spcBef>
              <a:buNone/>
            </a:pPr>
            <a:r>
              <a:rPr lang="en-US" b="1"/>
              <a:t>Skill - I Do</a:t>
            </a:r>
          </a:p>
        </p:txBody>
      </p:sp>
      <p:sp>
        <p:nvSpPr>
          <p:cNvPr id="228" name="Shape 228"/>
          <p:cNvSpPr/>
          <p:nvPr/>
        </p:nvSpPr>
        <p:spPr>
          <a:xfrm>
            <a:off x="274925" y="130512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Font typeface="Arial"/>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FF2CC"/>
                </a:highlight>
              </a:rPr>
              <a:t>Geography</a:t>
            </a:r>
            <a:r>
              <a:rPr lang="en-US">
                <a:solidFill>
                  <a:schemeClr val="dk2"/>
                </a:solidFill>
              </a:rPr>
              <a:t> information in </a:t>
            </a:r>
            <a:r>
              <a:rPr lang="en-US">
                <a:solidFill>
                  <a:schemeClr val="dk2"/>
                </a:solidFill>
                <a:highlight>
                  <a:srgbClr val="FFF2CC"/>
                </a:highlight>
              </a:rPr>
              <a:t>Yellow</a:t>
            </a:r>
            <a:r>
              <a:rPr lang="en-US">
                <a:solidFill>
                  <a:schemeClr val="dk2"/>
                </a:solidFill>
              </a:rPr>
              <a:t>.</a:t>
            </a:r>
          </a:p>
          <a:p>
            <a:pPr marL="457200" lvl="0" indent="-228600" rtl="0">
              <a:spcBef>
                <a:spcPts val="0"/>
              </a:spcBef>
              <a:buClr>
                <a:schemeClr val="dk2"/>
              </a:buClr>
              <a:buAutoNum type="arabicPeriod"/>
            </a:pPr>
            <a:r>
              <a:rPr lang="en-US">
                <a:solidFill>
                  <a:schemeClr val="dk2"/>
                </a:solidFill>
              </a:rPr>
              <a:t>Highlight </a:t>
            </a:r>
            <a:r>
              <a:rPr lang="en-US">
                <a:solidFill>
                  <a:schemeClr val="dk2"/>
                </a:solidFill>
                <a:highlight>
                  <a:srgbClr val="F4CCCC"/>
                </a:highlight>
              </a:rPr>
              <a:t>Economy</a:t>
            </a:r>
            <a:r>
              <a:rPr lang="en-US">
                <a:solidFill>
                  <a:schemeClr val="dk2"/>
                </a:solidFill>
              </a:rPr>
              <a:t> information in </a:t>
            </a:r>
            <a:r>
              <a:rPr lang="en-US">
                <a:solidFill>
                  <a:schemeClr val="dk2"/>
                </a:solidFill>
                <a:highlight>
                  <a:srgbClr val="F4CCCC"/>
                </a:highlight>
              </a:rPr>
              <a:t>Pink</a:t>
            </a:r>
            <a:r>
              <a:rPr lang="en-US">
                <a:solidFill>
                  <a:schemeClr val="dk2"/>
                </a:solidFill>
              </a:rPr>
              <a:t>.</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229" name="Shape 229"/>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
        <p:nvSpPr>
          <p:cNvPr id="230" name="Shape 230"/>
          <p:cNvSpPr txBox="1"/>
          <p:nvPr/>
        </p:nvSpPr>
        <p:spPr>
          <a:xfrm>
            <a:off x="510025" y="4791662"/>
            <a:ext cx="8424300" cy="495900"/>
          </a:xfrm>
          <a:prstGeom prst="rect">
            <a:avLst/>
          </a:prstGeom>
          <a:noFill/>
          <a:ln>
            <a:noFill/>
          </a:ln>
        </p:spPr>
        <p:txBody>
          <a:bodyPr lIns="91425" tIns="91425" rIns="91425" bIns="91425" anchor="t" anchorCtr="0">
            <a:noAutofit/>
          </a:bodyPr>
          <a:lstStyle/>
          <a:p>
            <a:pPr lvl="0" rtl="0">
              <a:spcBef>
                <a:spcPts val="0"/>
              </a:spcBef>
              <a:buNone/>
            </a:pPr>
            <a:r>
              <a:rPr lang="en-US" b="1"/>
              <a:t>Connection:  Poor, rocky soil meant they couldn’t farm so they had to use the ocean for fishing and the forests to make buildings and boats.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Middle Colonies Geography and Economy</a:t>
            </a:r>
          </a:p>
        </p:txBody>
      </p:sp>
      <p:sp>
        <p:nvSpPr>
          <p:cNvPr id="237" name="Shape 237"/>
          <p:cNvSpPr txBox="1"/>
          <p:nvPr/>
        </p:nvSpPr>
        <p:spPr>
          <a:xfrm>
            <a:off x="2956525" y="1316700"/>
            <a:ext cx="5935800" cy="4054500"/>
          </a:xfrm>
          <a:prstGeom prst="rect">
            <a:avLst/>
          </a:prstGeom>
          <a:noFill/>
          <a:ln>
            <a:noFill/>
          </a:ln>
        </p:spPr>
        <p:txBody>
          <a:bodyPr lIns="91425" tIns="91425" rIns="91425" bIns="91425" anchor="t" anchorCtr="0">
            <a:noAutofit/>
          </a:bodyPr>
          <a:lstStyle/>
          <a:p>
            <a:pPr lvl="0" rtl="0">
              <a:spcBef>
                <a:spcPts val="0"/>
              </a:spcBef>
              <a:buNone/>
            </a:pPr>
            <a:r>
              <a:rPr lang="en-US" sz="2200" b="1"/>
              <a:t>Glaciers pushed the soil from New England into the Middle Colonies. The soil was rich and deep. It was good for farming. The growing season was longer than in New England. There was more sun and lots of rain. Colonists used riverboats on long, wide rivers such as the Hudson and Delaware. They sent crops to sell in nearby towns. Colonists also hunted deer and beaver for food and fur.</a:t>
            </a:r>
          </a:p>
        </p:txBody>
      </p:sp>
      <p:sp>
        <p:nvSpPr>
          <p:cNvPr id="238" name="Shape 238"/>
          <p:cNvSpPr txBox="1"/>
          <p:nvPr/>
        </p:nvSpPr>
        <p:spPr>
          <a:xfrm>
            <a:off x="7604925" y="493325"/>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Skill - We Do</a:t>
            </a:r>
          </a:p>
        </p:txBody>
      </p:sp>
      <p:sp>
        <p:nvSpPr>
          <p:cNvPr id="239" name="Shape 239"/>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Geography information in Yellow.</a:t>
            </a:r>
          </a:p>
          <a:p>
            <a:pPr marL="457200" lvl="0" indent="-228600" rtl="0">
              <a:spcBef>
                <a:spcPts val="0"/>
              </a:spcBef>
              <a:buClr>
                <a:schemeClr val="dk2"/>
              </a:buClr>
              <a:buAutoNum type="arabicPeriod"/>
            </a:pPr>
            <a:r>
              <a:rPr lang="en-US">
                <a:solidFill>
                  <a:schemeClr val="dk2"/>
                </a:solidFill>
              </a:rPr>
              <a:t>Highlight Economy information in Pink.</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240" name="Shape 24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Middle Colonies Geography and Economy</a:t>
            </a:r>
          </a:p>
        </p:txBody>
      </p:sp>
      <p:sp>
        <p:nvSpPr>
          <p:cNvPr id="247" name="Shape 247"/>
          <p:cNvSpPr txBox="1"/>
          <p:nvPr/>
        </p:nvSpPr>
        <p:spPr>
          <a:xfrm>
            <a:off x="2956525" y="1316700"/>
            <a:ext cx="5935800" cy="4054500"/>
          </a:xfrm>
          <a:prstGeom prst="rect">
            <a:avLst/>
          </a:prstGeom>
          <a:noFill/>
          <a:ln>
            <a:noFill/>
          </a:ln>
        </p:spPr>
        <p:txBody>
          <a:bodyPr lIns="91425" tIns="91425" rIns="91425" bIns="91425" anchor="t" anchorCtr="0">
            <a:noAutofit/>
          </a:bodyPr>
          <a:lstStyle/>
          <a:p>
            <a:pPr lvl="0" rtl="0">
              <a:spcBef>
                <a:spcPts val="0"/>
              </a:spcBef>
              <a:buNone/>
            </a:pPr>
            <a:r>
              <a:rPr lang="en-US" sz="2200" b="1">
                <a:highlight>
                  <a:srgbClr val="FFF2CC"/>
                </a:highlight>
              </a:rPr>
              <a:t>Glaciers pushed the soil</a:t>
            </a:r>
            <a:r>
              <a:rPr lang="en-US" sz="2200" b="1"/>
              <a:t> from New England into the Middle Colonies. The soil was rich and deep. It was good for farming. The growing season was longer than in New England. There was more sun and lots of rain. Colonists used riverboats on long, wide rivers such as the Hudson and Delaware. They sent crops to sell in nearby towns. Colonists also hunted deer and beaver for food and fur.</a:t>
            </a:r>
          </a:p>
        </p:txBody>
      </p:sp>
      <p:sp>
        <p:nvSpPr>
          <p:cNvPr id="248" name="Shape 248"/>
          <p:cNvSpPr txBox="1"/>
          <p:nvPr/>
        </p:nvSpPr>
        <p:spPr>
          <a:xfrm>
            <a:off x="7604925" y="493325"/>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Skill - We Do</a:t>
            </a:r>
          </a:p>
        </p:txBody>
      </p:sp>
      <p:sp>
        <p:nvSpPr>
          <p:cNvPr id="249" name="Shape 249"/>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Geography information in Yellow.</a:t>
            </a:r>
          </a:p>
          <a:p>
            <a:pPr marL="457200" lvl="0" indent="-228600" rtl="0">
              <a:spcBef>
                <a:spcPts val="0"/>
              </a:spcBef>
              <a:buClr>
                <a:schemeClr val="dk2"/>
              </a:buClr>
              <a:buAutoNum type="arabicPeriod"/>
            </a:pPr>
            <a:r>
              <a:rPr lang="en-US">
                <a:solidFill>
                  <a:schemeClr val="dk2"/>
                </a:solidFill>
              </a:rPr>
              <a:t>Highlight Economy information in Pink.</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250" name="Shape 25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Middle Colonies Geography and Economy</a:t>
            </a:r>
          </a:p>
        </p:txBody>
      </p:sp>
      <p:sp>
        <p:nvSpPr>
          <p:cNvPr id="257" name="Shape 257"/>
          <p:cNvSpPr txBox="1"/>
          <p:nvPr/>
        </p:nvSpPr>
        <p:spPr>
          <a:xfrm>
            <a:off x="2956525" y="1316700"/>
            <a:ext cx="5935800" cy="4054500"/>
          </a:xfrm>
          <a:prstGeom prst="rect">
            <a:avLst/>
          </a:prstGeom>
          <a:noFill/>
          <a:ln>
            <a:noFill/>
          </a:ln>
        </p:spPr>
        <p:txBody>
          <a:bodyPr lIns="91425" tIns="91425" rIns="91425" bIns="91425" anchor="t" anchorCtr="0">
            <a:noAutofit/>
          </a:bodyPr>
          <a:lstStyle/>
          <a:p>
            <a:pPr lvl="0" rtl="0">
              <a:spcBef>
                <a:spcPts val="0"/>
              </a:spcBef>
              <a:buNone/>
            </a:pPr>
            <a:r>
              <a:rPr lang="en-US" sz="2200" b="1">
                <a:highlight>
                  <a:srgbClr val="FFF2CC"/>
                </a:highlight>
              </a:rPr>
              <a:t>Glaciers pushed the soil</a:t>
            </a:r>
            <a:r>
              <a:rPr lang="en-US" sz="2200" b="1"/>
              <a:t> from New England into the Middle Colonies. The </a:t>
            </a:r>
            <a:r>
              <a:rPr lang="en-US" sz="2200" b="1">
                <a:highlight>
                  <a:srgbClr val="FFF2CC"/>
                </a:highlight>
              </a:rPr>
              <a:t>soil was rich and deep</a:t>
            </a:r>
            <a:r>
              <a:rPr lang="en-US" sz="2200" b="1"/>
              <a:t>. It was good for farming. The growing season was longer than in New England. There was more sun and lots of rain. Colonists used riverboats on long, wide rivers such as the Hudson and Delaware. They sent crops to sell in nearby towns. Colonists also hunted deer and beaver for food and fur.</a:t>
            </a:r>
          </a:p>
        </p:txBody>
      </p:sp>
      <p:sp>
        <p:nvSpPr>
          <p:cNvPr id="258" name="Shape 258"/>
          <p:cNvSpPr txBox="1"/>
          <p:nvPr/>
        </p:nvSpPr>
        <p:spPr>
          <a:xfrm>
            <a:off x="7604925" y="493325"/>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Skill - We Do</a:t>
            </a:r>
          </a:p>
        </p:txBody>
      </p:sp>
      <p:sp>
        <p:nvSpPr>
          <p:cNvPr id="259" name="Shape 259"/>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Geography information in Yellow.</a:t>
            </a:r>
          </a:p>
          <a:p>
            <a:pPr marL="457200" lvl="0" indent="-228600" rtl="0">
              <a:spcBef>
                <a:spcPts val="0"/>
              </a:spcBef>
              <a:buClr>
                <a:schemeClr val="dk2"/>
              </a:buClr>
              <a:buAutoNum type="arabicPeriod"/>
            </a:pPr>
            <a:r>
              <a:rPr lang="en-US">
                <a:solidFill>
                  <a:schemeClr val="dk2"/>
                </a:solidFill>
              </a:rPr>
              <a:t>Highlight Economy information in Pink.</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260" name="Shape 26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Middle Colonies Geography and Economy</a:t>
            </a:r>
          </a:p>
        </p:txBody>
      </p:sp>
      <p:sp>
        <p:nvSpPr>
          <p:cNvPr id="267" name="Shape 267"/>
          <p:cNvSpPr txBox="1"/>
          <p:nvPr/>
        </p:nvSpPr>
        <p:spPr>
          <a:xfrm>
            <a:off x="2956525" y="1316700"/>
            <a:ext cx="5935800" cy="4054500"/>
          </a:xfrm>
          <a:prstGeom prst="rect">
            <a:avLst/>
          </a:prstGeom>
          <a:noFill/>
          <a:ln>
            <a:noFill/>
          </a:ln>
        </p:spPr>
        <p:txBody>
          <a:bodyPr lIns="91425" tIns="91425" rIns="91425" bIns="91425" anchor="t" anchorCtr="0">
            <a:noAutofit/>
          </a:bodyPr>
          <a:lstStyle/>
          <a:p>
            <a:pPr lvl="0" rtl="0">
              <a:spcBef>
                <a:spcPts val="0"/>
              </a:spcBef>
              <a:buNone/>
            </a:pPr>
            <a:r>
              <a:rPr lang="en-US" sz="2200" b="1">
                <a:highlight>
                  <a:srgbClr val="FFF2CC"/>
                </a:highlight>
              </a:rPr>
              <a:t>Glaciers pushed the soil</a:t>
            </a:r>
            <a:r>
              <a:rPr lang="en-US" sz="2200" b="1"/>
              <a:t> from New England into the Middle Colonies. The </a:t>
            </a:r>
            <a:r>
              <a:rPr lang="en-US" sz="2200" b="1">
                <a:highlight>
                  <a:srgbClr val="FFF2CC"/>
                </a:highlight>
              </a:rPr>
              <a:t>soil was rich and deep</a:t>
            </a:r>
            <a:r>
              <a:rPr lang="en-US" sz="2200" b="1"/>
              <a:t>. It was </a:t>
            </a:r>
            <a:r>
              <a:rPr lang="en-US" sz="2200" b="1">
                <a:highlight>
                  <a:srgbClr val="F4CCCC"/>
                </a:highlight>
              </a:rPr>
              <a:t>good for farming</a:t>
            </a:r>
            <a:r>
              <a:rPr lang="en-US" sz="2200" b="1"/>
              <a:t>. The growing season was longer than in New England. There was more sun and lots of rain. Colonists used riverboats on long, wide rivers such as the Hudson and Delaware. They sent crops to sell in nearby towns. Colonists also hunted deer and beaver for food and fur.</a:t>
            </a:r>
          </a:p>
        </p:txBody>
      </p:sp>
      <p:sp>
        <p:nvSpPr>
          <p:cNvPr id="268" name="Shape 268"/>
          <p:cNvSpPr txBox="1"/>
          <p:nvPr/>
        </p:nvSpPr>
        <p:spPr>
          <a:xfrm>
            <a:off x="7604925" y="493325"/>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Skill - We Do</a:t>
            </a:r>
          </a:p>
        </p:txBody>
      </p:sp>
      <p:sp>
        <p:nvSpPr>
          <p:cNvPr id="269" name="Shape 269"/>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Geography information in Yellow.</a:t>
            </a:r>
          </a:p>
          <a:p>
            <a:pPr marL="457200" lvl="0" indent="-228600" rtl="0">
              <a:spcBef>
                <a:spcPts val="0"/>
              </a:spcBef>
              <a:buClr>
                <a:schemeClr val="dk2"/>
              </a:buClr>
              <a:buAutoNum type="arabicPeriod"/>
            </a:pPr>
            <a:r>
              <a:rPr lang="en-US">
                <a:solidFill>
                  <a:schemeClr val="dk2"/>
                </a:solidFill>
              </a:rPr>
              <a:t>Highlight Economy information in Pink.</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270" name="Shape 27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Shape 276"/>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Middle Colonies Geography and Economy</a:t>
            </a:r>
          </a:p>
        </p:txBody>
      </p:sp>
      <p:sp>
        <p:nvSpPr>
          <p:cNvPr id="277" name="Shape 277"/>
          <p:cNvSpPr txBox="1"/>
          <p:nvPr/>
        </p:nvSpPr>
        <p:spPr>
          <a:xfrm>
            <a:off x="2956525" y="1316700"/>
            <a:ext cx="5935800" cy="4054500"/>
          </a:xfrm>
          <a:prstGeom prst="rect">
            <a:avLst/>
          </a:prstGeom>
          <a:noFill/>
          <a:ln>
            <a:noFill/>
          </a:ln>
        </p:spPr>
        <p:txBody>
          <a:bodyPr lIns="91425" tIns="91425" rIns="91425" bIns="91425" anchor="t" anchorCtr="0">
            <a:noAutofit/>
          </a:bodyPr>
          <a:lstStyle/>
          <a:p>
            <a:pPr lvl="0" rtl="0">
              <a:spcBef>
                <a:spcPts val="0"/>
              </a:spcBef>
              <a:buNone/>
            </a:pPr>
            <a:r>
              <a:rPr lang="en-US" sz="2200" b="1">
                <a:highlight>
                  <a:srgbClr val="FFF2CC"/>
                </a:highlight>
              </a:rPr>
              <a:t>Glaciers pushed the soil</a:t>
            </a:r>
            <a:r>
              <a:rPr lang="en-US" sz="2200" b="1"/>
              <a:t> from New England into the Middle Colonies. The </a:t>
            </a:r>
            <a:r>
              <a:rPr lang="en-US" sz="2200" b="1">
                <a:highlight>
                  <a:srgbClr val="FFF2CC"/>
                </a:highlight>
              </a:rPr>
              <a:t>soil was rich and deep</a:t>
            </a:r>
            <a:r>
              <a:rPr lang="en-US" sz="2200" b="1"/>
              <a:t>. It was </a:t>
            </a:r>
            <a:r>
              <a:rPr lang="en-US" sz="2200" b="1">
                <a:highlight>
                  <a:srgbClr val="F4CCCC"/>
                </a:highlight>
              </a:rPr>
              <a:t>good for farming</a:t>
            </a:r>
            <a:r>
              <a:rPr lang="en-US" sz="2200" b="1"/>
              <a:t>. The </a:t>
            </a:r>
            <a:r>
              <a:rPr lang="en-US" sz="2200" b="1">
                <a:highlight>
                  <a:srgbClr val="FFF2CC"/>
                </a:highlight>
              </a:rPr>
              <a:t>growing season was longer</a:t>
            </a:r>
            <a:r>
              <a:rPr lang="en-US" sz="2200" b="1"/>
              <a:t> than in New England. There was more sun and lots of rain. Colonists used riverboats on long, wide rivers such as the Hudson and Delaware. They sent crops to sell in nearby towns. Colonists also hunted deer and beaver for food and fur.</a:t>
            </a:r>
          </a:p>
        </p:txBody>
      </p:sp>
      <p:sp>
        <p:nvSpPr>
          <p:cNvPr id="278" name="Shape 278"/>
          <p:cNvSpPr txBox="1"/>
          <p:nvPr/>
        </p:nvSpPr>
        <p:spPr>
          <a:xfrm>
            <a:off x="7604925" y="493325"/>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Skill - We Do</a:t>
            </a:r>
          </a:p>
        </p:txBody>
      </p:sp>
      <p:sp>
        <p:nvSpPr>
          <p:cNvPr id="279" name="Shape 279"/>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Geography information in Yellow.</a:t>
            </a:r>
          </a:p>
          <a:p>
            <a:pPr marL="457200" lvl="0" indent="-228600" rtl="0">
              <a:spcBef>
                <a:spcPts val="0"/>
              </a:spcBef>
              <a:buClr>
                <a:schemeClr val="dk2"/>
              </a:buClr>
              <a:buAutoNum type="arabicPeriod"/>
            </a:pPr>
            <a:r>
              <a:rPr lang="en-US">
                <a:solidFill>
                  <a:schemeClr val="dk2"/>
                </a:solidFill>
              </a:rPr>
              <a:t>Highlight Economy information in Pink.</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280" name="Shape 28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Shape 286"/>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Middle Colonies Geography and Economy</a:t>
            </a:r>
          </a:p>
        </p:txBody>
      </p:sp>
      <p:sp>
        <p:nvSpPr>
          <p:cNvPr id="287" name="Shape 287"/>
          <p:cNvSpPr txBox="1"/>
          <p:nvPr/>
        </p:nvSpPr>
        <p:spPr>
          <a:xfrm>
            <a:off x="2956525" y="1316700"/>
            <a:ext cx="5935800" cy="4054500"/>
          </a:xfrm>
          <a:prstGeom prst="rect">
            <a:avLst/>
          </a:prstGeom>
          <a:noFill/>
          <a:ln>
            <a:noFill/>
          </a:ln>
        </p:spPr>
        <p:txBody>
          <a:bodyPr lIns="91425" tIns="91425" rIns="91425" bIns="91425" anchor="t" anchorCtr="0">
            <a:noAutofit/>
          </a:bodyPr>
          <a:lstStyle/>
          <a:p>
            <a:pPr lvl="0" rtl="0">
              <a:spcBef>
                <a:spcPts val="0"/>
              </a:spcBef>
              <a:buNone/>
            </a:pPr>
            <a:r>
              <a:rPr lang="en-US" sz="2200" b="1">
                <a:highlight>
                  <a:srgbClr val="FFF2CC"/>
                </a:highlight>
              </a:rPr>
              <a:t>Glaciers pushed the soil</a:t>
            </a:r>
            <a:r>
              <a:rPr lang="en-US" sz="2200" b="1"/>
              <a:t> from New England into the Middle Colonies. The </a:t>
            </a:r>
            <a:r>
              <a:rPr lang="en-US" sz="2200" b="1">
                <a:highlight>
                  <a:srgbClr val="FFF2CC"/>
                </a:highlight>
              </a:rPr>
              <a:t>soil was rich and deep</a:t>
            </a:r>
            <a:r>
              <a:rPr lang="en-US" sz="2200" b="1"/>
              <a:t>. It was </a:t>
            </a:r>
            <a:r>
              <a:rPr lang="en-US" sz="2200" b="1">
                <a:highlight>
                  <a:srgbClr val="F4CCCC"/>
                </a:highlight>
              </a:rPr>
              <a:t>good for farming</a:t>
            </a:r>
            <a:r>
              <a:rPr lang="en-US" sz="2200" b="1"/>
              <a:t>. The </a:t>
            </a:r>
            <a:r>
              <a:rPr lang="en-US" sz="2200" b="1">
                <a:highlight>
                  <a:srgbClr val="FFF2CC"/>
                </a:highlight>
              </a:rPr>
              <a:t>growing season was longer</a:t>
            </a:r>
            <a:r>
              <a:rPr lang="en-US" sz="2200" b="1"/>
              <a:t> than in New England. There was more </a:t>
            </a:r>
            <a:r>
              <a:rPr lang="en-US" sz="2200" b="1">
                <a:highlight>
                  <a:srgbClr val="FFF2CC"/>
                </a:highlight>
              </a:rPr>
              <a:t>sun and lots of rain</a:t>
            </a:r>
            <a:r>
              <a:rPr lang="en-US" sz="2200" b="1"/>
              <a:t>. Colonists used riverboats on long, wide rivers such as the Hudson and Delaware. They sent crops to sell in nearby towns. Colonists also hunted deer and beaver for food and fur.</a:t>
            </a:r>
          </a:p>
        </p:txBody>
      </p:sp>
      <p:sp>
        <p:nvSpPr>
          <p:cNvPr id="288" name="Shape 288"/>
          <p:cNvSpPr txBox="1"/>
          <p:nvPr/>
        </p:nvSpPr>
        <p:spPr>
          <a:xfrm>
            <a:off x="7604925" y="493325"/>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Skill - We Do</a:t>
            </a:r>
          </a:p>
        </p:txBody>
      </p:sp>
      <p:sp>
        <p:nvSpPr>
          <p:cNvPr id="289" name="Shape 289"/>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Geography information in Yellow.</a:t>
            </a:r>
          </a:p>
          <a:p>
            <a:pPr marL="457200" lvl="0" indent="-228600" rtl="0">
              <a:spcBef>
                <a:spcPts val="0"/>
              </a:spcBef>
              <a:buClr>
                <a:schemeClr val="dk2"/>
              </a:buClr>
              <a:buAutoNum type="arabicPeriod"/>
            </a:pPr>
            <a:r>
              <a:rPr lang="en-US">
                <a:solidFill>
                  <a:schemeClr val="dk2"/>
                </a:solidFill>
              </a:rPr>
              <a:t>Highlight Economy information in Pink.</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290" name="Shape 29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Shape 296"/>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Middle Colonies Geography and Economy</a:t>
            </a:r>
          </a:p>
        </p:txBody>
      </p:sp>
      <p:sp>
        <p:nvSpPr>
          <p:cNvPr id="297" name="Shape 297"/>
          <p:cNvSpPr txBox="1"/>
          <p:nvPr/>
        </p:nvSpPr>
        <p:spPr>
          <a:xfrm>
            <a:off x="2956525" y="1316700"/>
            <a:ext cx="5935800" cy="4054500"/>
          </a:xfrm>
          <a:prstGeom prst="rect">
            <a:avLst/>
          </a:prstGeom>
          <a:noFill/>
          <a:ln>
            <a:noFill/>
          </a:ln>
        </p:spPr>
        <p:txBody>
          <a:bodyPr lIns="91425" tIns="91425" rIns="91425" bIns="91425" anchor="t" anchorCtr="0">
            <a:noAutofit/>
          </a:bodyPr>
          <a:lstStyle/>
          <a:p>
            <a:pPr lvl="0" rtl="0">
              <a:spcBef>
                <a:spcPts val="0"/>
              </a:spcBef>
              <a:buNone/>
            </a:pPr>
            <a:r>
              <a:rPr lang="en-US" sz="2200" b="1">
                <a:highlight>
                  <a:srgbClr val="FFF2CC"/>
                </a:highlight>
              </a:rPr>
              <a:t>Glaciers pushed the soil</a:t>
            </a:r>
            <a:r>
              <a:rPr lang="en-US" sz="2200" b="1"/>
              <a:t> from New England into the Middle Colonies. The </a:t>
            </a:r>
            <a:r>
              <a:rPr lang="en-US" sz="2200" b="1">
                <a:highlight>
                  <a:srgbClr val="FFF2CC"/>
                </a:highlight>
              </a:rPr>
              <a:t>soil was rich and deep</a:t>
            </a:r>
            <a:r>
              <a:rPr lang="en-US" sz="2200" b="1"/>
              <a:t>. It was </a:t>
            </a:r>
            <a:r>
              <a:rPr lang="en-US" sz="2200" b="1">
                <a:highlight>
                  <a:srgbClr val="F4CCCC"/>
                </a:highlight>
              </a:rPr>
              <a:t>good for farming</a:t>
            </a:r>
            <a:r>
              <a:rPr lang="en-US" sz="2200" b="1"/>
              <a:t>. The </a:t>
            </a:r>
            <a:r>
              <a:rPr lang="en-US" sz="2200" b="1">
                <a:highlight>
                  <a:srgbClr val="FFF2CC"/>
                </a:highlight>
              </a:rPr>
              <a:t>growing season was longer</a:t>
            </a:r>
            <a:r>
              <a:rPr lang="en-US" sz="2200" b="1"/>
              <a:t> than in New England. There was more </a:t>
            </a:r>
            <a:r>
              <a:rPr lang="en-US" sz="2200" b="1">
                <a:highlight>
                  <a:srgbClr val="FFF2CC"/>
                </a:highlight>
              </a:rPr>
              <a:t>sun and lots of rain</a:t>
            </a:r>
            <a:r>
              <a:rPr lang="en-US" sz="2200" b="1"/>
              <a:t>. Colonists used riverboats on long, wide rivers such as the Hudson and Delaware. They </a:t>
            </a:r>
            <a:r>
              <a:rPr lang="en-US" sz="2200" b="1">
                <a:highlight>
                  <a:srgbClr val="F4CCCC"/>
                </a:highlight>
              </a:rPr>
              <a:t>sent crops to sell</a:t>
            </a:r>
            <a:r>
              <a:rPr lang="en-US" sz="2200" b="1"/>
              <a:t> in nearby towns. Colonists also </a:t>
            </a:r>
            <a:r>
              <a:rPr lang="en-US" sz="2200" b="1">
                <a:highlight>
                  <a:srgbClr val="F4CCCC"/>
                </a:highlight>
              </a:rPr>
              <a:t>hunted deer and beaver for food and fur</a:t>
            </a:r>
            <a:r>
              <a:rPr lang="en-US" sz="2200" b="1"/>
              <a:t>.</a:t>
            </a:r>
          </a:p>
        </p:txBody>
      </p:sp>
      <p:sp>
        <p:nvSpPr>
          <p:cNvPr id="298" name="Shape 298"/>
          <p:cNvSpPr txBox="1"/>
          <p:nvPr/>
        </p:nvSpPr>
        <p:spPr>
          <a:xfrm>
            <a:off x="7604925" y="493325"/>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Skill - We Do</a:t>
            </a:r>
          </a:p>
        </p:txBody>
      </p:sp>
      <p:sp>
        <p:nvSpPr>
          <p:cNvPr id="299" name="Shape 299"/>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Geography information in Yellow.</a:t>
            </a:r>
          </a:p>
          <a:p>
            <a:pPr marL="457200" lvl="0" indent="-228600" rtl="0">
              <a:spcBef>
                <a:spcPts val="0"/>
              </a:spcBef>
              <a:buClr>
                <a:schemeClr val="dk2"/>
              </a:buClr>
              <a:buAutoNum type="arabicPeriod"/>
            </a:pPr>
            <a:r>
              <a:rPr lang="en-US">
                <a:solidFill>
                  <a:schemeClr val="dk2"/>
                </a:solidFill>
              </a:rPr>
              <a:t>Highlight Economy information in Pink.</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300" name="Shape 30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Southern Colonies Geography and Economy</a:t>
            </a:r>
          </a:p>
        </p:txBody>
      </p:sp>
      <p:sp>
        <p:nvSpPr>
          <p:cNvPr id="307" name="Shape 307"/>
          <p:cNvSpPr txBox="1"/>
          <p:nvPr/>
        </p:nvSpPr>
        <p:spPr>
          <a:xfrm>
            <a:off x="2862700" y="1316700"/>
            <a:ext cx="6029700" cy="4054500"/>
          </a:xfrm>
          <a:prstGeom prst="rect">
            <a:avLst/>
          </a:prstGeom>
          <a:noFill/>
          <a:ln>
            <a:noFill/>
          </a:ln>
        </p:spPr>
        <p:txBody>
          <a:bodyPr lIns="91425" tIns="91425" rIns="91425" bIns="91425" anchor="t" anchorCtr="0">
            <a:noAutofit/>
          </a:bodyPr>
          <a:lstStyle/>
          <a:p>
            <a:pPr lvl="0" rtl="0">
              <a:spcBef>
                <a:spcPts val="0"/>
              </a:spcBef>
              <a:buNone/>
            </a:pPr>
            <a:r>
              <a:rPr lang="en-US" sz="1800" b="1"/>
              <a:t>The Southern Colonies had the best climate and land for farming. The climate was warm almost all year long.  The soil was rich. The growing season lasted for seven or eight months. The many waterways along the southern coast formed the tidewater region. Ocean tides made rivers rise and fall as much as 150 miles inland. The fall line was along the Appalachian Mountain range. There, rivers flowed from higher lands to lower lands. The backcountry was the land in back of the area where most colonists settled. It was steep and covered with forests. Farms were small. Colonists hunted and fished for food.</a:t>
            </a:r>
          </a:p>
        </p:txBody>
      </p:sp>
      <p:sp>
        <p:nvSpPr>
          <p:cNvPr id="308" name="Shape 308"/>
          <p:cNvSpPr txBox="1"/>
          <p:nvPr/>
        </p:nvSpPr>
        <p:spPr>
          <a:xfrm>
            <a:off x="7354800" y="712200"/>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Skill - You Do</a:t>
            </a:r>
          </a:p>
        </p:txBody>
      </p:sp>
      <p:sp>
        <p:nvSpPr>
          <p:cNvPr id="309" name="Shape 309"/>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b="1">
                <a:solidFill>
                  <a:schemeClr val="dk2"/>
                </a:solidFill>
              </a:rPr>
              <a:t>Skill Steps</a:t>
            </a:r>
          </a:p>
          <a:p>
            <a:pPr marL="457200" lvl="0" indent="-228600" rtl="0">
              <a:spcBef>
                <a:spcPts val="0"/>
              </a:spcBef>
              <a:buClr>
                <a:schemeClr val="dk2"/>
              </a:buClr>
              <a:buAutoNum type="arabicPeriod"/>
            </a:pPr>
            <a:r>
              <a:rPr lang="en-US">
                <a:solidFill>
                  <a:schemeClr val="dk2"/>
                </a:solidFill>
              </a:rPr>
              <a:t>Read the Text</a:t>
            </a:r>
          </a:p>
          <a:p>
            <a:pPr marL="457200" lvl="0" indent="-228600" rtl="0">
              <a:spcBef>
                <a:spcPts val="0"/>
              </a:spcBef>
              <a:buClr>
                <a:schemeClr val="dk2"/>
              </a:buClr>
              <a:buAutoNum type="arabicPeriod"/>
            </a:pPr>
            <a:r>
              <a:rPr lang="en-US">
                <a:solidFill>
                  <a:schemeClr val="dk2"/>
                </a:solidFill>
              </a:rPr>
              <a:t>Highlight Geography information in Yellow.</a:t>
            </a:r>
          </a:p>
          <a:p>
            <a:pPr marL="457200" lvl="0" indent="-228600" rtl="0">
              <a:spcBef>
                <a:spcPts val="0"/>
              </a:spcBef>
              <a:buClr>
                <a:schemeClr val="dk2"/>
              </a:buClr>
              <a:buAutoNum type="arabicPeriod"/>
            </a:pPr>
            <a:r>
              <a:rPr lang="en-US">
                <a:solidFill>
                  <a:schemeClr val="dk2"/>
                </a:solidFill>
              </a:rPr>
              <a:t>Highlight Economy information in Pink.</a:t>
            </a:r>
          </a:p>
          <a:p>
            <a:pPr marL="457200" lvl="0" indent="-228600" rtl="0">
              <a:spcBef>
                <a:spcPts val="0"/>
              </a:spcBef>
              <a:buClr>
                <a:schemeClr val="dk2"/>
              </a:buClr>
              <a:buAutoNum type="arabicPeriod"/>
            </a:pPr>
            <a:r>
              <a:rPr lang="en-US">
                <a:solidFill>
                  <a:schemeClr val="dk2"/>
                </a:solidFill>
              </a:rPr>
              <a:t>Determine how Geography and industries are connected.</a:t>
            </a:r>
          </a:p>
          <a:p>
            <a:pPr marL="457200" lvl="0" indent="-228600" rtl="0">
              <a:spcBef>
                <a:spcPts val="0"/>
              </a:spcBef>
              <a:buClr>
                <a:schemeClr val="dk2"/>
              </a:buClr>
              <a:buAutoNum type="arabicPeriod"/>
            </a:pPr>
            <a:r>
              <a:rPr lang="en-US">
                <a:solidFill>
                  <a:schemeClr val="dk2"/>
                </a:solidFill>
              </a:rPr>
              <a:t>Write a short paragraph sharing your findings.</a:t>
            </a:r>
            <a:br>
              <a:rPr lang="en-US">
                <a:solidFill>
                  <a:schemeClr val="dk2"/>
                </a:solidFill>
              </a:rPr>
            </a:br>
            <a:endParaRPr lang="en-US">
              <a:solidFill>
                <a:schemeClr val="dk2"/>
              </a:solidFill>
            </a:endParaRPr>
          </a:p>
        </p:txBody>
      </p:sp>
      <p:sp>
        <p:nvSpPr>
          <p:cNvPr id="310" name="Shape 31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Shape 316"/>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Closure</a:t>
            </a:r>
          </a:p>
        </p:txBody>
      </p:sp>
      <p:sp>
        <p:nvSpPr>
          <p:cNvPr id="317" name="Shape 317"/>
          <p:cNvSpPr txBox="1"/>
          <p:nvPr/>
        </p:nvSpPr>
        <p:spPr>
          <a:xfrm>
            <a:off x="455125" y="1160375"/>
            <a:ext cx="7799400" cy="4054500"/>
          </a:xfrm>
          <a:prstGeom prst="rect">
            <a:avLst/>
          </a:prstGeom>
          <a:noFill/>
          <a:ln>
            <a:noFill/>
          </a:ln>
        </p:spPr>
        <p:txBody>
          <a:bodyPr lIns="91425" tIns="91425" rIns="91425" bIns="91425" anchor="t" anchorCtr="0">
            <a:noAutofit/>
          </a:bodyPr>
          <a:lstStyle/>
          <a:p>
            <a:pPr marL="457200" lvl="0" indent="-342900" rtl="0">
              <a:spcBef>
                <a:spcPts val="0"/>
              </a:spcBef>
              <a:buSzPct val="100000"/>
              <a:buAutoNum type="arabicPeriod"/>
            </a:pPr>
            <a:r>
              <a:rPr lang="en-US" sz="1800" b="1"/>
              <a:t>Make a chart identifying the primary industries in each region of the 13 colonies.</a:t>
            </a:r>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marL="457200" lvl="0" indent="-342900" rtl="0">
              <a:spcBef>
                <a:spcPts val="0"/>
              </a:spcBef>
              <a:buSzPct val="100000"/>
              <a:buAutoNum type="arabicPeriod"/>
            </a:pPr>
            <a:r>
              <a:rPr lang="en-US" sz="1800" b="1"/>
              <a:t>Write a paragraph sharing your findings about how the Geography of the 3 regions of the 13 English colonies affected their economy and industry.</a:t>
            </a:r>
          </a:p>
        </p:txBody>
      </p:sp>
      <p:sp>
        <p:nvSpPr>
          <p:cNvPr id="318" name="Shape 318"/>
          <p:cNvSpPr txBox="1"/>
          <p:nvPr/>
        </p:nvSpPr>
        <p:spPr>
          <a:xfrm>
            <a:off x="7354800" y="712200"/>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Closure</a:t>
            </a:r>
          </a:p>
        </p:txBody>
      </p:sp>
      <p:graphicFrame>
        <p:nvGraphicFramePr>
          <p:cNvPr id="319" name="Shape 319"/>
          <p:cNvGraphicFramePr/>
          <p:nvPr/>
        </p:nvGraphicFramePr>
        <p:xfrm>
          <a:off x="1057225" y="2094175"/>
          <a:ext cx="7239000" cy="1859220"/>
        </p:xfrm>
        <a:graphic>
          <a:graphicData uri="http://schemas.openxmlformats.org/drawingml/2006/table">
            <a:tbl>
              <a:tblPr>
                <a:noFill/>
                <a:tableStyleId>{E2A2ADC8-4D83-4CAD-872C-F588D9DCE3A2}</a:tableStyleId>
              </a:tblPr>
              <a:tblGrid>
                <a:gridCol w="2413000"/>
                <a:gridCol w="2413000"/>
                <a:gridCol w="2413000"/>
              </a:tblGrid>
              <a:tr h="381000">
                <a:tc>
                  <a:txBody>
                    <a:bodyPr/>
                    <a:lstStyle/>
                    <a:p>
                      <a:pPr lvl="0">
                        <a:spcBef>
                          <a:spcPts val="0"/>
                        </a:spcBef>
                        <a:buNone/>
                      </a:pPr>
                      <a:r>
                        <a:rPr lang="en-US" b="1"/>
                        <a:t>New England Colonies</a:t>
                      </a:r>
                    </a:p>
                  </a:txBody>
                  <a:tcPr marL="91425" marR="91425" marT="91425" marB="91425"/>
                </a:tc>
                <a:tc>
                  <a:txBody>
                    <a:bodyPr/>
                    <a:lstStyle/>
                    <a:p>
                      <a:pPr lvl="0">
                        <a:spcBef>
                          <a:spcPts val="0"/>
                        </a:spcBef>
                        <a:buNone/>
                      </a:pPr>
                      <a:r>
                        <a:rPr lang="en-US" b="1"/>
                        <a:t>Middle Colonies</a:t>
                      </a:r>
                    </a:p>
                  </a:txBody>
                  <a:tcPr marL="91425" marR="91425" marT="91425" marB="91425"/>
                </a:tc>
                <a:tc>
                  <a:txBody>
                    <a:bodyPr/>
                    <a:lstStyle/>
                    <a:p>
                      <a:pPr lvl="0">
                        <a:spcBef>
                          <a:spcPts val="0"/>
                        </a:spcBef>
                        <a:buNone/>
                      </a:pPr>
                      <a:r>
                        <a:rPr lang="en-US" b="1"/>
                        <a:t>Southern Colonies</a:t>
                      </a:r>
                    </a:p>
                  </a:txBody>
                  <a:tcPr marL="91425" marR="91425" marT="91425" marB="91425"/>
                </a:tc>
              </a:tr>
              <a:tr h="381000">
                <a:tc>
                  <a:txBody>
                    <a:bodyPr/>
                    <a:lstStyle/>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txBody>
                  <a:tcPr marL="91425" marR="91425" marT="91425" marB="91425"/>
                </a:tc>
                <a:tc>
                  <a:txBody>
                    <a:bodyPr/>
                    <a:lstStyle/>
                    <a:p>
                      <a:pPr lvl="0">
                        <a:spcBef>
                          <a:spcPts val="0"/>
                        </a:spcBef>
                        <a:buNone/>
                      </a:pPr>
                      <a:endParaRP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4504</Words>
  <Application>Microsoft Office PowerPoint</Application>
  <PresentationFormat>On-screen Show (4:3)</PresentationFormat>
  <Paragraphs>304</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Raleway</vt:lpstr>
      <vt:lpstr>Arial</vt:lpstr>
      <vt:lpstr>Source Sans Pro</vt:lpstr>
      <vt:lpstr>Noto Sans Symbols</vt:lpstr>
      <vt:lpstr>Calibri</vt:lpstr>
      <vt:lpstr>plum</vt:lpstr>
      <vt:lpstr>Come in Quietly Take your paper, pen or pencil</vt:lpstr>
      <vt:lpstr>Objective:  Identify the primary industries in the 13 English Colonies and describe how Geography affected their economy.</vt:lpstr>
      <vt:lpstr>13 English Colonies</vt:lpstr>
      <vt:lpstr>Relevance</vt:lpstr>
      <vt:lpstr>Skill Steps</vt:lpstr>
      <vt:lpstr>New England Colonies Geography and Economy</vt:lpstr>
      <vt:lpstr>New England Colonies Geography and Economy</vt:lpstr>
      <vt:lpstr>New England Colonies Geography and Economy</vt:lpstr>
      <vt:lpstr>New England Colonies Geography and Economy</vt:lpstr>
      <vt:lpstr>New England Colonies Geography and Economy</vt:lpstr>
      <vt:lpstr>New England Colonies Geography and Economy</vt:lpstr>
      <vt:lpstr>New England Colonies Geography and Economy</vt:lpstr>
      <vt:lpstr>New England Colonies Geography and Economy</vt:lpstr>
      <vt:lpstr>New England Colonies Geography and Economy</vt:lpstr>
      <vt:lpstr>New England Colonies Geography and Economy</vt:lpstr>
      <vt:lpstr>New England Colonies Geography and Economy</vt:lpstr>
      <vt:lpstr>New England Colonies Geography and Economy</vt:lpstr>
      <vt:lpstr>Middle Colonies Geography and Economy</vt:lpstr>
      <vt:lpstr>Middle Colonies Geography and Economy</vt:lpstr>
      <vt:lpstr>Middle Colonies Geography and Economy</vt:lpstr>
      <vt:lpstr>Middle Colonies Geography and Economy</vt:lpstr>
      <vt:lpstr>Middle Colonies Geography and Economy</vt:lpstr>
      <vt:lpstr>Middle Colonies Geography and Economy</vt:lpstr>
      <vt:lpstr>Middle Colonies Geography and Economy</vt:lpstr>
      <vt:lpstr>Southern Colonies Geography and Economy</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Take your paper, pen or pencil</dc:title>
  <dc:creator>Terrilyn</dc:creator>
  <cp:lastModifiedBy>Microsoft account</cp:lastModifiedBy>
  <cp:revision>2</cp:revision>
  <dcterms:modified xsi:type="dcterms:W3CDTF">2016-11-26T07:44:33Z</dcterms:modified>
</cp:coreProperties>
</file>